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4"/>
  </p:sldMasterIdLst>
  <p:notesMasterIdLst>
    <p:notesMasterId r:id="rId53"/>
  </p:notesMasterIdLst>
  <p:sldIdLst>
    <p:sldId id="257" r:id="rId5"/>
    <p:sldId id="317" r:id="rId6"/>
    <p:sldId id="318" r:id="rId7"/>
    <p:sldId id="319" r:id="rId8"/>
    <p:sldId id="320" r:id="rId9"/>
    <p:sldId id="261" r:id="rId10"/>
    <p:sldId id="262" r:id="rId11"/>
    <p:sldId id="310" r:id="rId12"/>
    <p:sldId id="267" r:id="rId13"/>
    <p:sldId id="268" r:id="rId14"/>
    <p:sldId id="269" r:id="rId15"/>
    <p:sldId id="270" r:id="rId16"/>
    <p:sldId id="274" r:id="rId17"/>
    <p:sldId id="275" r:id="rId18"/>
    <p:sldId id="277" r:id="rId19"/>
    <p:sldId id="271" r:id="rId20"/>
    <p:sldId id="278" r:id="rId21"/>
    <p:sldId id="279" r:id="rId22"/>
    <p:sldId id="280" r:id="rId23"/>
    <p:sldId id="272" r:id="rId24"/>
    <p:sldId id="281" r:id="rId25"/>
    <p:sldId id="282" r:id="rId26"/>
    <p:sldId id="283" r:id="rId27"/>
    <p:sldId id="284" r:id="rId28"/>
    <p:sldId id="285" r:id="rId29"/>
    <p:sldId id="286" r:id="rId30"/>
    <p:sldId id="287" r:id="rId31"/>
    <p:sldId id="290" r:id="rId32"/>
    <p:sldId id="291" r:id="rId33"/>
    <p:sldId id="292" r:id="rId34"/>
    <p:sldId id="295" r:id="rId35"/>
    <p:sldId id="293" r:id="rId36"/>
    <p:sldId id="296" r:id="rId37"/>
    <p:sldId id="299" r:id="rId38"/>
    <p:sldId id="297" r:id="rId39"/>
    <p:sldId id="300" r:id="rId40"/>
    <p:sldId id="302" r:id="rId41"/>
    <p:sldId id="303" r:id="rId42"/>
    <p:sldId id="304" r:id="rId43"/>
    <p:sldId id="305" r:id="rId44"/>
    <p:sldId id="306" r:id="rId45"/>
    <p:sldId id="307" r:id="rId46"/>
    <p:sldId id="308" r:id="rId47"/>
    <p:sldId id="301" r:id="rId48"/>
    <p:sldId id="309" r:id="rId49"/>
    <p:sldId id="311" r:id="rId50"/>
    <p:sldId id="312" r:id="rId51"/>
    <p:sldId id="313" r:id="rId5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4529"/>
    <a:srgbClr val="2B3922"/>
    <a:srgbClr val="2E3722"/>
    <a:srgbClr val="FCF7F1"/>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1335" autoAdjust="0"/>
  </p:normalViewPr>
  <p:slideViewPr>
    <p:cSldViewPr snapToGrid="0">
      <p:cViewPr varScale="1">
        <p:scale>
          <a:sx n="62" d="100"/>
          <a:sy n="62" d="100"/>
        </p:scale>
        <p:origin x="792"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D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672BA2-2CD9-477B-91D5-1D8EF4E09C21}" type="datetimeFigureOut">
              <a:rPr lang="en-DE" smtClean="0"/>
              <a:t>23/02/2022</a:t>
            </a:fld>
            <a:endParaRPr lang="en-D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D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D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D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AF9381-F630-4379-9517-95B50BF3D4E6}" type="slidenum">
              <a:rPr lang="en-DE" smtClean="0"/>
              <a:t>‹#›</a:t>
            </a:fld>
            <a:endParaRPr lang="en-DE"/>
          </a:p>
        </p:txBody>
      </p:sp>
    </p:spTree>
    <p:extLst>
      <p:ext uri="{BB962C8B-B14F-4D97-AF65-F5344CB8AC3E}">
        <p14:creationId xmlns:p14="http://schemas.microsoft.com/office/powerpoint/2010/main" val="21923725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To get you into the spirit of thinking critically, addressing your personal biases, and being OK with getting things wrong, we will always have an interlude before JC with an exercise in thinking outside the box, usually some kind of logic puzzle or riddle to get the brain juices flowing. You will have time to find a solution on your own, then we will work through our solutions together.</a:t>
            </a:r>
            <a:endParaRPr lang="en-DE" dirty="0"/>
          </a:p>
        </p:txBody>
      </p:sp>
      <p:sp>
        <p:nvSpPr>
          <p:cNvPr id="4" name="Slide Number Placeholder 3"/>
          <p:cNvSpPr>
            <a:spLocks noGrp="1"/>
          </p:cNvSpPr>
          <p:nvPr>
            <p:ph type="sldNum" sz="quarter" idx="5"/>
          </p:nvPr>
        </p:nvSpPr>
        <p:spPr/>
        <p:txBody>
          <a:bodyPr/>
          <a:lstStyle/>
          <a:p>
            <a:fld id="{67AF9381-F630-4379-9517-95B50BF3D4E6}" type="slidenum">
              <a:rPr lang="en-DE" smtClean="0"/>
              <a:t>8</a:t>
            </a:fld>
            <a:endParaRPr lang="en-DE"/>
          </a:p>
        </p:txBody>
      </p:sp>
    </p:spTree>
    <p:extLst>
      <p:ext uri="{BB962C8B-B14F-4D97-AF65-F5344CB8AC3E}">
        <p14:creationId xmlns:p14="http://schemas.microsoft.com/office/powerpoint/2010/main" val="15652745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Liberation Serif" panose="02020603050405020304" pitchFamily="18" charset="0"/>
                <a:ea typeface="Liberation Serif" panose="02020603050405020304" pitchFamily="18" charset="0"/>
              </a:rPr>
              <a:t>[You can say: “Does not need improvement” if you truly believe it’s a perfect study, but there is rarely a perfect study.]</a:t>
            </a:r>
            <a:endParaRPr lang="en-DE" sz="1200" dirty="0">
              <a:effectLst/>
              <a:latin typeface="Liberation Serif" panose="02020603050405020304" pitchFamily="18" charset="0"/>
              <a:ea typeface="Liberation Serif" panose="02020603050405020304" pitchFamily="18" charset="0"/>
            </a:endParaRPr>
          </a:p>
          <a:p>
            <a:endParaRPr lang="en-DE" dirty="0"/>
          </a:p>
        </p:txBody>
      </p:sp>
      <p:sp>
        <p:nvSpPr>
          <p:cNvPr id="4" name="Slide Number Placeholder 3"/>
          <p:cNvSpPr>
            <a:spLocks noGrp="1"/>
          </p:cNvSpPr>
          <p:nvPr>
            <p:ph type="sldNum" sz="quarter" idx="5"/>
          </p:nvPr>
        </p:nvSpPr>
        <p:spPr/>
        <p:txBody>
          <a:bodyPr/>
          <a:lstStyle/>
          <a:p>
            <a:fld id="{67AF9381-F630-4379-9517-95B50BF3D4E6}" type="slidenum">
              <a:rPr lang="en-DE" smtClean="0"/>
              <a:t>19</a:t>
            </a:fld>
            <a:endParaRPr lang="en-DE"/>
          </a:p>
        </p:txBody>
      </p:sp>
    </p:spTree>
    <p:extLst>
      <p:ext uri="{BB962C8B-B14F-4D97-AF65-F5344CB8AC3E}">
        <p14:creationId xmlns:p14="http://schemas.microsoft.com/office/powerpoint/2010/main" val="762009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Liberation Serif" panose="02020603050405020304" pitchFamily="18" charset="0"/>
                <a:ea typeface="Liberation Serif" panose="02020603050405020304" pitchFamily="18" charset="0"/>
              </a:rPr>
              <a:t>[When you answer these questions, don’t worry about being right or wrong. Just take some time to think critically about the article in front of you and do your best. I expect that most of you will find this a difficult exercise to do, and the answers you come up with may not satisfy you, especially at first. This is OK! Forget about what you think I want you to write, and just write what you think is going on in the study. This is what will help you make the leap into science. You will not lose points for having an opinion. You will lose points for not trying.]</a:t>
            </a:r>
            <a:endParaRPr lang="en-DE" sz="12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20</a:t>
            </a:fld>
            <a:endParaRPr lang="en-DE"/>
          </a:p>
        </p:txBody>
      </p:sp>
    </p:spTree>
    <p:extLst>
      <p:ext uri="{BB962C8B-B14F-4D97-AF65-F5344CB8AC3E}">
        <p14:creationId xmlns:p14="http://schemas.microsoft.com/office/powerpoint/2010/main" val="336080597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What does a scientist need to know how to do? Certain skillset? Credentials?</a:t>
            </a:r>
            <a:endParaRPr lang="en-DE" dirty="0"/>
          </a:p>
        </p:txBody>
      </p:sp>
      <p:sp>
        <p:nvSpPr>
          <p:cNvPr id="4" name="Slide Number Placeholder 3"/>
          <p:cNvSpPr>
            <a:spLocks noGrp="1"/>
          </p:cNvSpPr>
          <p:nvPr>
            <p:ph type="sldNum" sz="quarter" idx="5"/>
          </p:nvPr>
        </p:nvSpPr>
        <p:spPr/>
        <p:txBody>
          <a:bodyPr/>
          <a:lstStyle/>
          <a:p>
            <a:fld id="{67AF9381-F630-4379-9517-95B50BF3D4E6}" type="slidenum">
              <a:rPr lang="en-DE" smtClean="0"/>
              <a:t>22</a:t>
            </a:fld>
            <a:endParaRPr lang="en-DE"/>
          </a:p>
        </p:txBody>
      </p:sp>
    </p:spTree>
    <p:extLst>
      <p:ext uri="{BB962C8B-B14F-4D97-AF65-F5344CB8AC3E}">
        <p14:creationId xmlns:p14="http://schemas.microsoft.com/office/powerpoint/2010/main" val="2979431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kern="150" dirty="0">
                <a:effectLst/>
                <a:latin typeface="Liberation Serif" panose="02020603050405020304" pitchFamily="18" charset="0"/>
                <a:ea typeface="Noto Sans CJK SC"/>
                <a:cs typeface="Lohit Devanagari"/>
              </a:rPr>
              <a:t>You have to be doing this experiment for some reason. You want to find something out. You can’t just start an experiment with no idea about why you’re doing it (except this can actually happen, which is very bad practice). You will learn to search for the question in any paper you read, and if it’s not clearly stated, you will be able to formulate it with a bit of thinking.</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23</a:t>
            </a:fld>
            <a:endParaRPr lang="en-DE"/>
          </a:p>
        </p:txBody>
      </p:sp>
    </p:spTree>
    <p:extLst>
      <p:ext uri="{BB962C8B-B14F-4D97-AF65-F5344CB8AC3E}">
        <p14:creationId xmlns:p14="http://schemas.microsoft.com/office/powerpoint/2010/main" val="2485192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kern="150" dirty="0">
                <a:effectLst/>
                <a:latin typeface="Liberation Serif" panose="02020603050405020304" pitchFamily="18" charset="0"/>
                <a:ea typeface="Noto Sans CJK SC"/>
                <a:cs typeface="Lohit Devanagari"/>
              </a:rPr>
              <a:t>You have to be doing this experiment for some reason. You want to find something out. You can’t just start an experiment with no idea about why you’re doing it (except this can actually happen, which is very bad practice). You will learn to search for the question in any paper you read, and if it’s not clearly stated, you will be able to formulate it with a bit of thinking.</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24</a:t>
            </a:fld>
            <a:endParaRPr lang="en-DE"/>
          </a:p>
        </p:txBody>
      </p:sp>
    </p:spTree>
    <p:extLst>
      <p:ext uri="{BB962C8B-B14F-4D97-AF65-F5344CB8AC3E}">
        <p14:creationId xmlns:p14="http://schemas.microsoft.com/office/powerpoint/2010/main" val="33740263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You don’t know the answer to your question. If it was obvious, you wouldn’t be doing the experiment. However, you should have an idea of which way you’re leaning.</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25</a:t>
            </a:fld>
            <a:endParaRPr lang="en-DE"/>
          </a:p>
        </p:txBody>
      </p:sp>
    </p:spTree>
    <p:extLst>
      <p:ext uri="{BB962C8B-B14F-4D97-AF65-F5344CB8AC3E}">
        <p14:creationId xmlns:p14="http://schemas.microsoft.com/office/powerpoint/2010/main" val="3220447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You don’t know the answer to your question. If it was obvious, you wouldn’t be doing the experiment. However, you should have an idea of which way you’re leaning.</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26</a:t>
            </a:fld>
            <a:endParaRPr lang="en-DE"/>
          </a:p>
        </p:txBody>
      </p:sp>
    </p:spTree>
    <p:extLst>
      <p:ext uri="{BB962C8B-B14F-4D97-AF65-F5344CB8AC3E}">
        <p14:creationId xmlns:p14="http://schemas.microsoft.com/office/powerpoint/2010/main" val="29950818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It’s easy enough to hypothesize that the Earth is flat, but what prediction can you make that will give you irrefutable proof of this?</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27</a:t>
            </a:fld>
            <a:endParaRPr lang="en-DE"/>
          </a:p>
        </p:txBody>
      </p:sp>
    </p:spTree>
    <p:extLst>
      <p:ext uri="{BB962C8B-B14F-4D97-AF65-F5344CB8AC3E}">
        <p14:creationId xmlns:p14="http://schemas.microsoft.com/office/powerpoint/2010/main" val="395170167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It’s easy enough to hypothesize that the Earth is flat, but what prediction can you make that will give you irrefutable proof of this?</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29</a:t>
            </a:fld>
            <a:endParaRPr lang="en-DE"/>
          </a:p>
        </p:txBody>
      </p:sp>
    </p:spTree>
    <p:extLst>
      <p:ext uri="{BB962C8B-B14F-4D97-AF65-F5344CB8AC3E}">
        <p14:creationId xmlns:p14="http://schemas.microsoft.com/office/powerpoint/2010/main" val="37929497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Make your method as specific as possible so anyone can replicate this. Before you conduct your research, make sure your design is so rigorous that you cannot doubt your result as a mistake on your part. Double check with those Round Earthers that your experiment is flawless, and that whatever result you get, you’ll take, because it will be the truth.</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30</a:t>
            </a:fld>
            <a:endParaRPr lang="en-DE"/>
          </a:p>
        </p:txBody>
      </p:sp>
    </p:spTree>
    <p:extLst>
      <p:ext uri="{BB962C8B-B14F-4D97-AF65-F5344CB8AC3E}">
        <p14:creationId xmlns:p14="http://schemas.microsoft.com/office/powerpoint/2010/main" val="29924573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Liberation Serif" panose="02020603050405020304" pitchFamily="18" charset="0"/>
                <a:ea typeface="Liberation Serif" panose="02020603050405020304" pitchFamily="18" charset="0"/>
              </a:rPr>
              <a:t>[Even if these are not explicitly stated, make an inference. A lot of times, the introduction of a paper will not explicitly state the questions and hypotheses. Don’t worry about “getting it wrong” – sometimes the introduction makes you think the paper is going one way, when really it’s going another. Sometimes the authors don’t make their motivations clear. Just make your best guess based on the available evidence. You will get points just for trying.]</a:t>
            </a:r>
            <a:endParaRPr lang="en-DE" sz="1200" dirty="0">
              <a:effectLst/>
              <a:latin typeface="Liberation Serif" panose="02020603050405020304" pitchFamily="18" charset="0"/>
              <a:ea typeface="Liberation Serif" panose="02020603050405020304" pitchFamily="18" charset="0"/>
            </a:endParaRPr>
          </a:p>
          <a:p>
            <a:endParaRPr lang="en-DE" dirty="0"/>
          </a:p>
        </p:txBody>
      </p:sp>
      <p:sp>
        <p:nvSpPr>
          <p:cNvPr id="4" name="Slide Number Placeholder 3"/>
          <p:cNvSpPr>
            <a:spLocks noGrp="1"/>
          </p:cNvSpPr>
          <p:nvPr>
            <p:ph type="sldNum" sz="quarter" idx="5"/>
          </p:nvPr>
        </p:nvSpPr>
        <p:spPr/>
        <p:txBody>
          <a:bodyPr/>
          <a:lstStyle/>
          <a:p>
            <a:fld id="{67AF9381-F630-4379-9517-95B50BF3D4E6}" type="slidenum">
              <a:rPr lang="en-DE" smtClean="0"/>
              <a:t>11</a:t>
            </a:fld>
            <a:endParaRPr lang="en-DE"/>
          </a:p>
        </p:txBody>
      </p:sp>
    </p:spTree>
    <p:extLst>
      <p:ext uri="{BB962C8B-B14F-4D97-AF65-F5344CB8AC3E}">
        <p14:creationId xmlns:p14="http://schemas.microsoft.com/office/powerpoint/2010/main" val="27229297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Make your method as specific as possible so anyone can replicate this. Before you conduct your research, make sure your design is so rigorous that you cannot doubt your result as a mistake on your part. Double check with those Round Earthers that your experiment is flawless, and that whatever result you get, you’ll take, because it will be the truth.</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31</a:t>
            </a:fld>
            <a:endParaRPr lang="en-DE"/>
          </a:p>
        </p:txBody>
      </p:sp>
    </p:spTree>
    <p:extLst>
      <p:ext uri="{BB962C8B-B14F-4D97-AF65-F5344CB8AC3E}">
        <p14:creationId xmlns:p14="http://schemas.microsoft.com/office/powerpoint/2010/main" val="8236812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Take whatever you get and go from there. This is very important – if your results aren’t what you expected, if they make no sense to you, ask yourself why you are confused. If you did all the steps correctly, you must accept the results. You can’t ignore them. You said this experiment was flawless. No excuses. No take </a:t>
            </a:r>
            <a:r>
              <a:rPr lang="en-US" sz="1800" dirty="0" err="1">
                <a:effectLst/>
                <a:latin typeface="Liberation Serif" panose="02020603050405020304" pitchFamily="18" charset="0"/>
                <a:ea typeface="Noto Sans CJK SC"/>
                <a:cs typeface="Lohit Devanagari"/>
              </a:rPr>
              <a:t>backsies</a:t>
            </a:r>
            <a:r>
              <a:rPr lang="en-US" sz="1800" dirty="0">
                <a:effectLst/>
                <a:latin typeface="Liberation Serif" panose="02020603050405020304" pitchFamily="18" charset="0"/>
                <a:ea typeface="Noto Sans CJK SC"/>
                <a:cs typeface="Lohit Devanagari"/>
              </a:rPr>
              <a:t>.</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32</a:t>
            </a:fld>
            <a:endParaRPr lang="en-DE"/>
          </a:p>
        </p:txBody>
      </p:sp>
    </p:spTree>
    <p:extLst>
      <p:ext uri="{BB962C8B-B14F-4D97-AF65-F5344CB8AC3E}">
        <p14:creationId xmlns:p14="http://schemas.microsoft.com/office/powerpoint/2010/main" val="205283165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33</a:t>
            </a:fld>
            <a:endParaRPr lang="en-DE"/>
          </a:p>
        </p:txBody>
      </p:sp>
    </p:spTree>
    <p:extLst>
      <p:ext uri="{BB962C8B-B14F-4D97-AF65-F5344CB8AC3E}">
        <p14:creationId xmlns:p14="http://schemas.microsoft.com/office/powerpoint/2010/main" val="12820871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34</a:t>
            </a:fld>
            <a:endParaRPr lang="en-DE"/>
          </a:p>
        </p:txBody>
      </p:sp>
    </p:spTree>
    <p:extLst>
      <p:ext uri="{BB962C8B-B14F-4D97-AF65-F5344CB8AC3E}">
        <p14:creationId xmlns:p14="http://schemas.microsoft.com/office/powerpoint/2010/main" val="14918121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35</a:t>
            </a:fld>
            <a:endParaRPr lang="en-DE"/>
          </a:p>
        </p:txBody>
      </p:sp>
    </p:spTree>
    <p:extLst>
      <p:ext uri="{BB962C8B-B14F-4D97-AF65-F5344CB8AC3E}">
        <p14:creationId xmlns:p14="http://schemas.microsoft.com/office/powerpoint/2010/main" val="26552018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You don’t need a degree to use the scientific method. But it often takes years of work to undo your biases, unravel your non-scientific thoughts, and flip that switch. You have to be willing to change your mind based on the evidence.</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36</a:t>
            </a:fld>
            <a:endParaRPr lang="en-DE"/>
          </a:p>
        </p:txBody>
      </p:sp>
    </p:spTree>
    <p:extLst>
      <p:ext uri="{BB962C8B-B14F-4D97-AF65-F5344CB8AC3E}">
        <p14:creationId xmlns:p14="http://schemas.microsoft.com/office/powerpoint/2010/main" val="33664167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37</a:t>
            </a:fld>
            <a:endParaRPr lang="en-DE"/>
          </a:p>
        </p:txBody>
      </p:sp>
    </p:spTree>
    <p:extLst>
      <p:ext uri="{BB962C8B-B14F-4D97-AF65-F5344CB8AC3E}">
        <p14:creationId xmlns:p14="http://schemas.microsoft.com/office/powerpoint/2010/main" val="281122777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38</a:t>
            </a:fld>
            <a:endParaRPr lang="en-DE"/>
          </a:p>
        </p:txBody>
      </p:sp>
    </p:spTree>
    <p:extLst>
      <p:ext uri="{BB962C8B-B14F-4D97-AF65-F5344CB8AC3E}">
        <p14:creationId xmlns:p14="http://schemas.microsoft.com/office/powerpoint/2010/main" val="218035386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39</a:t>
            </a:fld>
            <a:endParaRPr lang="en-DE"/>
          </a:p>
        </p:txBody>
      </p:sp>
    </p:spTree>
    <p:extLst>
      <p:ext uri="{BB962C8B-B14F-4D97-AF65-F5344CB8AC3E}">
        <p14:creationId xmlns:p14="http://schemas.microsoft.com/office/powerpoint/2010/main" val="291770182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40</a:t>
            </a:fld>
            <a:endParaRPr lang="en-DE"/>
          </a:p>
        </p:txBody>
      </p:sp>
    </p:spTree>
    <p:extLst>
      <p:ext uri="{BB962C8B-B14F-4D97-AF65-F5344CB8AC3E}">
        <p14:creationId xmlns:p14="http://schemas.microsoft.com/office/powerpoint/2010/main" val="931885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Liberation Serif" panose="02020603050405020304" pitchFamily="18" charset="0"/>
                <a:ea typeface="Liberation Serif" panose="02020603050405020304" pitchFamily="18" charset="0"/>
              </a:rPr>
              <a:t>[</a:t>
            </a:r>
            <a:r>
              <a:rPr lang="en-US" sz="1200" i="1" dirty="0">
                <a:effectLst/>
                <a:latin typeface="Liberation Serif" panose="02020603050405020304" pitchFamily="18" charset="0"/>
                <a:ea typeface="Liberation Serif" panose="02020603050405020304" pitchFamily="18" charset="0"/>
              </a:rPr>
              <a:t>Briefly</a:t>
            </a:r>
            <a:r>
              <a:rPr lang="en-US" sz="1200" dirty="0">
                <a:effectLst/>
                <a:latin typeface="Liberation Serif" panose="02020603050405020304" pitchFamily="18" charset="0"/>
                <a:ea typeface="Liberation Serif" panose="02020603050405020304" pitchFamily="18" charset="0"/>
              </a:rPr>
              <a:t> summarize the task that had to be performed, sample, experimental conditions]</a:t>
            </a:r>
            <a:endParaRPr lang="en-DE" sz="12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12</a:t>
            </a:fld>
            <a:endParaRPr lang="en-DE"/>
          </a:p>
        </p:txBody>
      </p:sp>
    </p:spTree>
    <p:extLst>
      <p:ext uri="{BB962C8B-B14F-4D97-AF65-F5344CB8AC3E}">
        <p14:creationId xmlns:p14="http://schemas.microsoft.com/office/powerpoint/2010/main" val="3799339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41</a:t>
            </a:fld>
            <a:endParaRPr lang="en-DE"/>
          </a:p>
        </p:txBody>
      </p:sp>
    </p:spTree>
    <p:extLst>
      <p:ext uri="{BB962C8B-B14F-4D97-AF65-F5344CB8AC3E}">
        <p14:creationId xmlns:p14="http://schemas.microsoft.com/office/powerpoint/2010/main" val="267765290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42</a:t>
            </a:fld>
            <a:endParaRPr lang="en-DE"/>
          </a:p>
        </p:txBody>
      </p:sp>
    </p:spTree>
    <p:extLst>
      <p:ext uri="{BB962C8B-B14F-4D97-AF65-F5344CB8AC3E}">
        <p14:creationId xmlns:p14="http://schemas.microsoft.com/office/powerpoint/2010/main" val="125081492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43</a:t>
            </a:fld>
            <a:endParaRPr lang="en-DE"/>
          </a:p>
        </p:txBody>
      </p:sp>
    </p:spTree>
    <p:extLst>
      <p:ext uri="{BB962C8B-B14F-4D97-AF65-F5344CB8AC3E}">
        <p14:creationId xmlns:p14="http://schemas.microsoft.com/office/powerpoint/2010/main" val="251259429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44</a:t>
            </a:fld>
            <a:endParaRPr lang="en-DE"/>
          </a:p>
        </p:txBody>
      </p:sp>
    </p:spTree>
    <p:extLst>
      <p:ext uri="{BB962C8B-B14F-4D97-AF65-F5344CB8AC3E}">
        <p14:creationId xmlns:p14="http://schemas.microsoft.com/office/powerpoint/2010/main" val="118259798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45</a:t>
            </a:fld>
            <a:endParaRPr lang="en-DE"/>
          </a:p>
        </p:txBody>
      </p:sp>
    </p:spTree>
    <p:extLst>
      <p:ext uri="{BB962C8B-B14F-4D97-AF65-F5344CB8AC3E}">
        <p14:creationId xmlns:p14="http://schemas.microsoft.com/office/powerpoint/2010/main" val="176449680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“enhancing creativity in the workplace”, “how to make people better problem solvers”, “attracting diversity (different cultures, abilities/disabilities, women, various minority groups) in the workplace”?</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46</a:t>
            </a:fld>
            <a:endParaRPr lang="en-DE"/>
          </a:p>
        </p:txBody>
      </p:sp>
    </p:spTree>
    <p:extLst>
      <p:ext uri="{BB962C8B-B14F-4D97-AF65-F5344CB8AC3E}">
        <p14:creationId xmlns:p14="http://schemas.microsoft.com/office/powerpoint/2010/main" val="333199107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Noto Sans CJK SC"/>
                <a:cs typeface="Lohit Devanagari"/>
              </a:rPr>
              <a:t>“what causes burnout?”</a:t>
            </a:r>
            <a:endParaRPr lang="en-DE" sz="1800" kern="150" dirty="0">
              <a:effectLst/>
              <a:latin typeface="Liberation Serif" panose="02020603050405020304" pitchFamily="18" charset="0"/>
              <a:ea typeface="Noto Sans CJK SC"/>
              <a:cs typeface="Lohit Devanagari"/>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47</a:t>
            </a:fld>
            <a:endParaRPr lang="en-DE"/>
          </a:p>
        </p:txBody>
      </p:sp>
    </p:spTree>
    <p:extLst>
      <p:ext uri="{BB962C8B-B14F-4D97-AF65-F5344CB8AC3E}">
        <p14:creationId xmlns:p14="http://schemas.microsoft.com/office/powerpoint/2010/main" val="1883640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iberation Serif" panose="02020603050405020304" pitchFamily="18" charset="0"/>
                <a:ea typeface="Liberation Serif" panose="02020603050405020304" pitchFamily="18" charset="0"/>
              </a:rPr>
              <a:t>[There is no right or wrong answer here, it’s just your critical opinion – of course the authors always think their methods address the question properly, but you might think differently! All I ask is that you support your answer, whichever way. “Yes-the authors want to know the difference between 2 populations, so they recruited a representative sample from those 2 groups” or, “No-the authors want to know adolescent attitudes, but they actually recruited the parents to take the test.”]</a:t>
            </a:r>
            <a:endParaRPr lang="en-DE" dirty="0"/>
          </a:p>
        </p:txBody>
      </p:sp>
      <p:sp>
        <p:nvSpPr>
          <p:cNvPr id="4" name="Slide Number Placeholder 3"/>
          <p:cNvSpPr>
            <a:spLocks noGrp="1"/>
          </p:cNvSpPr>
          <p:nvPr>
            <p:ph type="sldNum" sz="quarter" idx="5"/>
          </p:nvPr>
        </p:nvSpPr>
        <p:spPr/>
        <p:txBody>
          <a:bodyPr/>
          <a:lstStyle/>
          <a:p>
            <a:fld id="{67AF9381-F630-4379-9517-95B50BF3D4E6}" type="slidenum">
              <a:rPr lang="en-DE" smtClean="0"/>
              <a:t>13</a:t>
            </a:fld>
            <a:endParaRPr lang="en-DE"/>
          </a:p>
        </p:txBody>
      </p:sp>
    </p:spTree>
    <p:extLst>
      <p:ext uri="{BB962C8B-B14F-4D97-AF65-F5344CB8AC3E}">
        <p14:creationId xmlns:p14="http://schemas.microsoft.com/office/powerpoint/2010/main" val="71470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Liberation Serif" panose="02020603050405020304" pitchFamily="18" charset="0"/>
                <a:ea typeface="Liberation Serif" panose="02020603050405020304" pitchFamily="18" charset="0"/>
              </a:rPr>
              <a:t>[if you don’t know the name of the test, describe it how you would do it: “I would compare the average scores of the two groups to see if they are different” or, “I would find out if scores on the questionnaire correlate with age in years.”]</a:t>
            </a:r>
          </a:p>
        </p:txBody>
      </p:sp>
      <p:sp>
        <p:nvSpPr>
          <p:cNvPr id="4" name="Slide Number Placeholder 3"/>
          <p:cNvSpPr>
            <a:spLocks noGrp="1"/>
          </p:cNvSpPr>
          <p:nvPr>
            <p:ph type="sldNum" sz="quarter" idx="5"/>
          </p:nvPr>
        </p:nvSpPr>
        <p:spPr/>
        <p:txBody>
          <a:bodyPr/>
          <a:lstStyle/>
          <a:p>
            <a:fld id="{67AF9381-F630-4379-9517-95B50BF3D4E6}" type="slidenum">
              <a:rPr lang="en-DE" smtClean="0"/>
              <a:t>14</a:t>
            </a:fld>
            <a:endParaRPr lang="en-DE"/>
          </a:p>
        </p:txBody>
      </p:sp>
    </p:spTree>
    <p:extLst>
      <p:ext uri="{BB962C8B-B14F-4D97-AF65-F5344CB8AC3E}">
        <p14:creationId xmlns:p14="http://schemas.microsoft.com/office/powerpoint/2010/main" val="3738427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Liberation Serif" panose="02020603050405020304" pitchFamily="18" charset="0"/>
                <a:ea typeface="Liberation Serif" panose="02020603050405020304" pitchFamily="18" charset="0"/>
              </a:rPr>
              <a:t>[Yes, I want you to guess at the results. Good papers often has clear predictions which way the results would go in one case or the other. Again, a lot of authors don’t make it clear, or they don’t know how the results should turn out. This is definitely a weakness of some scientific studies – you should have a clear idea how your results would look if your hypothesis is correct or incorrect. It’s a scientist’s job to design an experiment to observe a clear outcome of some kind: for example, “If the Earth is flat, the LASER should shine straight through the holes in the measuring sticks. If the Earth is round, the LASER should shine through the first hole but not the other two.”]</a:t>
            </a:r>
            <a:endParaRPr lang="en-DE" sz="18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15</a:t>
            </a:fld>
            <a:endParaRPr lang="en-DE"/>
          </a:p>
        </p:txBody>
      </p:sp>
    </p:spTree>
    <p:extLst>
      <p:ext uri="{BB962C8B-B14F-4D97-AF65-F5344CB8AC3E}">
        <p14:creationId xmlns:p14="http://schemas.microsoft.com/office/powerpoint/2010/main" val="27766196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Liberation Serif" panose="02020603050405020304" pitchFamily="18" charset="0"/>
                <a:ea typeface="Liberation Serif" panose="02020603050405020304" pitchFamily="18" charset="0"/>
              </a:rPr>
              <a:t>[Are the actual analyses similar to the ones you proposed in the previous section? Are they what you expected? If not, do they make sense?]</a:t>
            </a:r>
            <a:endParaRPr lang="en-DE" sz="12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16</a:t>
            </a:fld>
            <a:endParaRPr lang="en-DE"/>
          </a:p>
        </p:txBody>
      </p:sp>
    </p:spTree>
    <p:extLst>
      <p:ext uri="{BB962C8B-B14F-4D97-AF65-F5344CB8AC3E}">
        <p14:creationId xmlns:p14="http://schemas.microsoft.com/office/powerpoint/2010/main" val="2887231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Liberation Serif" panose="02020603050405020304" pitchFamily="18" charset="0"/>
                <a:ea typeface="Liberation Serif" panose="02020603050405020304" pitchFamily="18" charset="0"/>
              </a:rPr>
              <a:t>[Answer this question BEFORE reading the discussion. This might be the most important question to try to answer before you know what the authors wrote. It is important to come to your own conclusions. Sometimes, authors will spin a story around results that do not support their conclusions. Beware! You must learn to identify when authors are wrong in their own papers, because it happens.]</a:t>
            </a:r>
            <a:endParaRPr lang="en-DE" sz="12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17</a:t>
            </a:fld>
            <a:endParaRPr lang="en-DE"/>
          </a:p>
        </p:txBody>
      </p:sp>
    </p:spTree>
    <p:extLst>
      <p:ext uri="{BB962C8B-B14F-4D97-AF65-F5344CB8AC3E}">
        <p14:creationId xmlns:p14="http://schemas.microsoft.com/office/powerpoint/2010/main" val="1026011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Liberation Serif" panose="02020603050405020304" pitchFamily="18" charset="0"/>
                <a:ea typeface="Liberation Serif" panose="02020603050405020304" pitchFamily="18" charset="0"/>
              </a:rPr>
              <a:t>[If not, is it possible the authors did not introduce their study adequately?]</a:t>
            </a:r>
            <a:endParaRPr lang="en-DE" sz="1200" dirty="0">
              <a:effectLst/>
              <a:latin typeface="Liberation Serif" panose="02020603050405020304" pitchFamily="18" charset="0"/>
              <a:ea typeface="Liberation Serif" panose="02020603050405020304" pitchFamily="18" charset="0"/>
            </a:endParaRPr>
          </a:p>
        </p:txBody>
      </p:sp>
      <p:sp>
        <p:nvSpPr>
          <p:cNvPr id="4" name="Slide Number Placeholder 3"/>
          <p:cNvSpPr>
            <a:spLocks noGrp="1"/>
          </p:cNvSpPr>
          <p:nvPr>
            <p:ph type="sldNum" sz="quarter" idx="5"/>
          </p:nvPr>
        </p:nvSpPr>
        <p:spPr/>
        <p:txBody>
          <a:bodyPr/>
          <a:lstStyle/>
          <a:p>
            <a:fld id="{67AF9381-F630-4379-9517-95B50BF3D4E6}" type="slidenum">
              <a:rPr lang="en-DE" smtClean="0"/>
              <a:t>18</a:t>
            </a:fld>
            <a:endParaRPr lang="en-DE"/>
          </a:p>
        </p:txBody>
      </p:sp>
    </p:spTree>
    <p:extLst>
      <p:ext uri="{BB962C8B-B14F-4D97-AF65-F5344CB8AC3E}">
        <p14:creationId xmlns:p14="http://schemas.microsoft.com/office/powerpoint/2010/main" val="1949554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2/23/2022</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2/23/2022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2/23/2022</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2/23/2022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2/23/2022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2/23/2022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2/23/2022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dirty="0"/>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2/23/2022</a:t>
            </a:fld>
            <a:endParaRPr lang="en-US" dirty="0"/>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2/23/2022</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dirty="0"/>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2/23/2022</a:t>
            </a:fld>
            <a:endParaRPr lang="en-US" dirty="0"/>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youtube.com/watch?v=EBtx1MDi5tY"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www.youtube.com/watch?v=EBtx1MDi5tY"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s://www.youtube.com/watch?v=EBtx1MDi5tY"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www.youtube.com/watch?v=EBtx1MDi5tY"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www.youtube.com/watch?v=EBtx1MDi5tY"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abstract image">
            <a:extLst>
              <a:ext uri="{FF2B5EF4-FFF2-40B4-BE49-F238E27FC236}">
                <a16:creationId xmlns:a16="http://schemas.microsoft.com/office/drawing/2014/main" id="{8045422F-7258-40AC-BD2E-2469AA448922}"/>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80" cy="6857990"/>
          </a:xfrm>
          <a:prstGeom prst="rect">
            <a:avLst/>
          </a:prstGeom>
        </p:spPr>
      </p:pic>
      <p:sp>
        <p:nvSpPr>
          <p:cNvPr id="82" name="Rectangle 81">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95067"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84" name="Rectangle 83">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61010"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6033793" y="2355458"/>
            <a:ext cx="4775075" cy="1630907"/>
          </a:xfrm>
        </p:spPr>
        <p:txBody>
          <a:bodyPr>
            <a:normAutofit fontScale="90000"/>
          </a:bodyPr>
          <a:lstStyle/>
          <a:p>
            <a:r>
              <a:rPr lang="en-US" sz="4400" dirty="0">
                <a:solidFill>
                  <a:schemeClr val="tx1"/>
                </a:solidFill>
              </a:rPr>
              <a:t>Advanced professional skills</a:t>
            </a: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6033793" y="3995988"/>
            <a:ext cx="4775075" cy="559656"/>
          </a:xfrm>
        </p:spPr>
        <p:txBody>
          <a:bodyPr>
            <a:normAutofit fontScale="77500" lnSpcReduction="20000"/>
          </a:bodyPr>
          <a:lstStyle/>
          <a:p>
            <a:pPr>
              <a:spcAft>
                <a:spcPts val="600"/>
              </a:spcAft>
            </a:pPr>
            <a:r>
              <a:rPr lang="en-US" dirty="0">
                <a:solidFill>
                  <a:schemeClr val="tx1"/>
                </a:solidFill>
              </a:rPr>
              <a:t>Session 1</a:t>
            </a:r>
          </a:p>
          <a:p>
            <a:pPr>
              <a:spcAft>
                <a:spcPts val="600"/>
              </a:spcAft>
            </a:pPr>
            <a:r>
              <a:rPr lang="en-US" dirty="0">
                <a:solidFill>
                  <a:schemeClr val="tx1"/>
                </a:solidFill>
              </a:rPr>
              <a:t>Dr Reshanne Reeder</a:t>
            </a:r>
          </a:p>
        </p:txBody>
      </p:sp>
    </p:spTree>
    <p:extLst>
      <p:ext uri="{BB962C8B-B14F-4D97-AF65-F5344CB8AC3E}">
        <p14:creationId xmlns:p14="http://schemas.microsoft.com/office/powerpoint/2010/main" val="2584280759"/>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79311-1DD8-4E1C-8D9E-A44D5561C90B}"/>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92197F3B-01C8-4C74-8999-4BE174CB59A2}"/>
              </a:ext>
            </a:extLst>
          </p:cNvPr>
          <p:cNvSpPr>
            <a:spLocks noGrp="1"/>
          </p:cNvSpPr>
          <p:nvPr>
            <p:ph idx="1"/>
          </p:nvPr>
        </p:nvSpPr>
        <p:spPr/>
        <p:txBody>
          <a:bodyPr>
            <a:normAutofit/>
          </a:bodyPr>
          <a:lstStyle/>
          <a:p>
            <a:r>
              <a:rPr lang="en-GB" sz="2000" dirty="0"/>
              <a:t>How do I read a journal article?</a:t>
            </a:r>
          </a:p>
          <a:p>
            <a:endParaRPr lang="en-GB" sz="2000" dirty="0"/>
          </a:p>
          <a:p>
            <a:r>
              <a:rPr lang="en-GB" sz="2000" dirty="0">
                <a:sym typeface="Wingdings" panose="05000000000000000000" pitchFamily="2" charset="2"/>
              </a:rPr>
              <a:t>See: BONUS MATERIAL: EXERCISES AND HOMEWORK</a:t>
            </a:r>
          </a:p>
          <a:p>
            <a:pPr lvl="1"/>
            <a:r>
              <a:rPr lang="en-GB" sz="1800" dirty="0">
                <a:sym typeface="Wingdings" panose="05000000000000000000" pitchFamily="2" charset="2"/>
              </a:rPr>
              <a:t>Questions to help you read a scientific paper</a:t>
            </a:r>
          </a:p>
          <a:p>
            <a:endParaRPr lang="en-GB" sz="2000" dirty="0">
              <a:sym typeface="Wingdings" panose="05000000000000000000" pitchFamily="2" charset="2"/>
            </a:endParaRPr>
          </a:p>
          <a:p>
            <a:r>
              <a:rPr lang="en-GB" sz="2000" b="1" dirty="0">
                <a:sym typeface="Wingdings" panose="05000000000000000000" pitchFamily="2" charset="2"/>
              </a:rPr>
              <a:t>You MUST submit your completed “Questions while reading” sheet BEFORE the session starts. I will return my comments/feedback on your responses before the following session.</a:t>
            </a:r>
            <a:endParaRPr lang="en-DE" sz="2000" b="1" dirty="0"/>
          </a:p>
        </p:txBody>
      </p:sp>
      <p:sp>
        <p:nvSpPr>
          <p:cNvPr id="4" name="Oval 3">
            <a:extLst>
              <a:ext uri="{FF2B5EF4-FFF2-40B4-BE49-F238E27FC236}">
                <a16:creationId xmlns:a16="http://schemas.microsoft.com/office/drawing/2014/main" id="{DC024DE4-BF81-4F4E-8594-92C7BE0286E6}"/>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2839042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introduction:</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1. What is/are the research question(s) of this study?</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2. What is/are the hypothesis/es of this study?</a:t>
            </a: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1581128E-4090-4373-AAC0-2C8C07914BB4}"/>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14168399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methods: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3</a:t>
            </a:r>
            <a:r>
              <a:rPr lang="en-US" sz="1800" dirty="0">
                <a:effectLst/>
                <a:latin typeface="Liberation Serif" panose="02020603050405020304" pitchFamily="18" charset="0"/>
                <a:ea typeface="Liberation Serif" panose="02020603050405020304" pitchFamily="18" charset="0"/>
              </a:rPr>
              <a:t>. What design do the researchers use?</a:t>
            </a: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41BF5CE0-1A8D-483D-A071-0C1F59575A2E}"/>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8042956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methods: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3</a:t>
            </a:r>
            <a:r>
              <a:rPr lang="en-US" sz="1800" dirty="0">
                <a:effectLst/>
                <a:latin typeface="Liberation Serif" panose="02020603050405020304" pitchFamily="18" charset="0"/>
                <a:ea typeface="Liberation Serif" panose="02020603050405020304" pitchFamily="18" charset="0"/>
              </a:rPr>
              <a:t>. What design do the researchers use? </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4</a:t>
            </a:r>
            <a:r>
              <a:rPr lang="en-US" sz="1800" dirty="0">
                <a:effectLst/>
                <a:latin typeface="Liberation Serif" panose="02020603050405020304" pitchFamily="18" charset="0"/>
                <a:ea typeface="Liberation Serif" panose="02020603050405020304" pitchFamily="18" charset="0"/>
              </a:rPr>
              <a:t>. Do the methods appropriately address the research question? Why or why not?</a:t>
            </a:r>
          </a:p>
        </p:txBody>
      </p:sp>
      <p:sp>
        <p:nvSpPr>
          <p:cNvPr id="4" name="Oval 3">
            <a:extLst>
              <a:ext uri="{FF2B5EF4-FFF2-40B4-BE49-F238E27FC236}">
                <a16:creationId xmlns:a16="http://schemas.microsoft.com/office/drawing/2014/main" id="{11DD6164-5B18-4E71-8F46-5D438DC903EB}"/>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41626229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methods: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3</a:t>
            </a:r>
            <a:r>
              <a:rPr lang="en-US" sz="1800" dirty="0">
                <a:effectLst/>
                <a:latin typeface="Liberation Serif" panose="02020603050405020304" pitchFamily="18" charset="0"/>
                <a:ea typeface="Liberation Serif" panose="02020603050405020304" pitchFamily="18" charset="0"/>
              </a:rPr>
              <a:t>. What design do the researchers use? </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4</a:t>
            </a:r>
            <a:r>
              <a:rPr lang="en-US" sz="1800" dirty="0">
                <a:effectLst/>
                <a:latin typeface="Liberation Serif" panose="02020603050405020304" pitchFamily="18" charset="0"/>
                <a:ea typeface="Liberation Serif" panose="02020603050405020304" pitchFamily="18" charset="0"/>
              </a:rPr>
              <a:t>. Do the methods appropriately address the research question? Why or why not?</a:t>
            </a:r>
          </a:p>
          <a:p>
            <a:r>
              <a:rPr lang="en-US" sz="1800" dirty="0">
                <a:latin typeface="Liberation Serif" panose="02020603050405020304" pitchFamily="18" charset="0"/>
                <a:ea typeface="Liberation Serif" panose="02020603050405020304" pitchFamily="18" charset="0"/>
              </a:rPr>
              <a:t>5</a:t>
            </a:r>
            <a:r>
              <a:rPr lang="en-US" sz="1800" dirty="0">
                <a:effectLst/>
                <a:latin typeface="Liberation Serif" panose="02020603050405020304" pitchFamily="18" charset="0"/>
                <a:ea typeface="Liberation Serif" panose="02020603050405020304" pitchFamily="18" charset="0"/>
              </a:rPr>
              <a:t>. What analyses should the researchers use?</a:t>
            </a:r>
            <a:endParaRPr lang="en-GB" sz="1800" dirty="0">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BF4798D9-9FD8-4D7B-9139-EE0F5B6D2BD0}"/>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437542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methods: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3</a:t>
            </a:r>
            <a:r>
              <a:rPr lang="en-US" sz="1800" dirty="0">
                <a:effectLst/>
                <a:latin typeface="Liberation Serif" panose="02020603050405020304" pitchFamily="18" charset="0"/>
                <a:ea typeface="Liberation Serif" panose="02020603050405020304" pitchFamily="18" charset="0"/>
              </a:rPr>
              <a:t>. What design do the researchers use? </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4</a:t>
            </a:r>
            <a:r>
              <a:rPr lang="en-US" sz="1800" dirty="0">
                <a:effectLst/>
                <a:latin typeface="Liberation Serif" panose="02020603050405020304" pitchFamily="18" charset="0"/>
                <a:ea typeface="Liberation Serif" panose="02020603050405020304" pitchFamily="18" charset="0"/>
              </a:rPr>
              <a:t>. Do the methods appropriately address the research question? Why or why not?</a:t>
            </a:r>
          </a:p>
          <a:p>
            <a:r>
              <a:rPr lang="en-US" sz="1800" dirty="0">
                <a:latin typeface="Liberation Serif" panose="02020603050405020304" pitchFamily="18" charset="0"/>
                <a:ea typeface="Liberation Serif" panose="02020603050405020304" pitchFamily="18" charset="0"/>
              </a:rPr>
              <a:t>5</a:t>
            </a:r>
            <a:r>
              <a:rPr lang="en-US" sz="1800" dirty="0">
                <a:effectLst/>
                <a:latin typeface="Liberation Serif" panose="02020603050405020304" pitchFamily="18" charset="0"/>
                <a:ea typeface="Liberation Serif" panose="02020603050405020304" pitchFamily="18" charset="0"/>
              </a:rPr>
              <a:t>. What analyses should the researchers use?</a:t>
            </a:r>
          </a:p>
          <a:p>
            <a:r>
              <a:rPr lang="en-US" sz="1800" dirty="0">
                <a:effectLst/>
                <a:latin typeface="Liberation Serif" panose="02020603050405020304" pitchFamily="18" charset="0"/>
                <a:ea typeface="Liberation Serif" panose="02020603050405020304" pitchFamily="18" charset="0"/>
              </a:rPr>
              <a:t>6. What result(s) would provide evidence for the hypothesis?</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7. What result(s) would provide evidence against the hypothesis?</a:t>
            </a:r>
            <a:endParaRPr lang="en-DE" sz="1800" dirty="0">
              <a:effectLst/>
              <a:latin typeface="Liberation Serif" panose="02020603050405020304" pitchFamily="18" charset="0"/>
              <a:ea typeface="Liberation Serif" panose="02020603050405020304" pitchFamily="18" charset="0"/>
            </a:endParaRPr>
          </a:p>
          <a:p>
            <a:endParaRPr lang="en-GB" sz="1800" dirty="0">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8D89DE1E-C6E1-4EE5-ACE6-0CEF12FD40D6}"/>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4196065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8</a:t>
            </a:r>
            <a:r>
              <a:rPr lang="en-US" sz="1800" dirty="0">
                <a:effectLst/>
                <a:latin typeface="Liberation Serif" panose="02020603050405020304" pitchFamily="18" charset="0"/>
                <a:ea typeface="Liberation Serif" panose="02020603050405020304" pitchFamily="18" charset="0"/>
              </a:rPr>
              <a:t>. Are the analyses appropriate for the methods? Why or why not?</a:t>
            </a: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590DE72B-124B-48FE-A9DF-A248DB791286}"/>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4158875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8</a:t>
            </a:r>
            <a:r>
              <a:rPr lang="en-US" sz="1800" dirty="0">
                <a:effectLst/>
                <a:latin typeface="Liberation Serif" panose="02020603050405020304" pitchFamily="18" charset="0"/>
                <a:ea typeface="Liberation Serif" panose="02020603050405020304" pitchFamily="18" charset="0"/>
              </a:rPr>
              <a:t>. Are the analyses appropriate for the methods? Why or why not?</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9</a:t>
            </a:r>
            <a:r>
              <a:rPr lang="en-US" sz="1800" dirty="0">
                <a:effectLst/>
                <a:latin typeface="Liberation Serif" panose="02020603050405020304" pitchFamily="18" charset="0"/>
                <a:ea typeface="Liberation Serif" panose="02020603050405020304" pitchFamily="18" charset="0"/>
              </a:rPr>
              <a:t>. How would you interpret the results?</a:t>
            </a: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4D94415B-1FB4-4D90-8336-E06F9F9574BC}"/>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18904282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8</a:t>
            </a:r>
            <a:r>
              <a:rPr lang="en-US" sz="1800" dirty="0">
                <a:effectLst/>
                <a:latin typeface="Liberation Serif" panose="02020603050405020304" pitchFamily="18" charset="0"/>
                <a:ea typeface="Liberation Serif" panose="02020603050405020304" pitchFamily="18" charset="0"/>
              </a:rPr>
              <a:t>. Are the analyses appropriate for the methods? Why or why not?</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9</a:t>
            </a:r>
            <a:r>
              <a:rPr lang="en-US" sz="1800" dirty="0">
                <a:effectLst/>
                <a:latin typeface="Liberation Serif" panose="02020603050405020304" pitchFamily="18" charset="0"/>
                <a:ea typeface="Liberation Serif" panose="02020603050405020304" pitchFamily="18" charset="0"/>
              </a:rPr>
              <a:t>. How would you interpret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10</a:t>
            </a:r>
            <a:r>
              <a:rPr lang="en-US" sz="1800" dirty="0">
                <a:effectLst/>
                <a:latin typeface="Liberation Serif" panose="02020603050405020304" pitchFamily="18" charset="0"/>
                <a:ea typeface="Liberation Serif" panose="02020603050405020304" pitchFamily="18" charset="0"/>
              </a:rPr>
              <a:t>. Do the results answer the research question?</a:t>
            </a:r>
            <a:endParaRPr lang="en-DE" sz="1800" dirty="0">
              <a:effectLst/>
              <a:latin typeface="Liberation Serif" panose="02020603050405020304" pitchFamily="18" charset="0"/>
              <a:ea typeface="Liberation Serif" panose="02020603050405020304" pitchFamily="18" charset="0"/>
            </a:endParaRPr>
          </a:p>
          <a:p>
            <a:pPr marL="0" indent="0">
              <a:buNone/>
            </a:pP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973B6F17-55D3-4548-A270-4085663E9B94}"/>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768287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Stop and answer these questions after reading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8</a:t>
            </a:r>
            <a:r>
              <a:rPr lang="en-US" sz="1800" dirty="0">
                <a:effectLst/>
                <a:latin typeface="Liberation Serif" panose="02020603050405020304" pitchFamily="18" charset="0"/>
                <a:ea typeface="Liberation Serif" panose="02020603050405020304" pitchFamily="18" charset="0"/>
              </a:rPr>
              <a:t>. Are the analyses appropriate for the methods? Why or why not?</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9</a:t>
            </a:r>
            <a:r>
              <a:rPr lang="en-US" sz="1800" dirty="0">
                <a:effectLst/>
                <a:latin typeface="Liberation Serif" panose="02020603050405020304" pitchFamily="18" charset="0"/>
                <a:ea typeface="Liberation Serif" panose="02020603050405020304" pitchFamily="18" charset="0"/>
              </a:rPr>
              <a:t>. How would you interpret the results?</a:t>
            </a:r>
            <a:endParaRPr lang="en-DE" sz="1800" dirty="0">
              <a:effectLst/>
              <a:latin typeface="Liberation Serif" panose="02020603050405020304" pitchFamily="18" charset="0"/>
              <a:ea typeface="Liberation Serif" panose="02020603050405020304" pitchFamily="18" charset="0"/>
            </a:endParaRPr>
          </a:p>
          <a:p>
            <a:r>
              <a:rPr lang="en-US" sz="1800" dirty="0">
                <a:latin typeface="Liberation Serif" panose="02020603050405020304" pitchFamily="18" charset="0"/>
                <a:ea typeface="Liberation Serif" panose="02020603050405020304" pitchFamily="18" charset="0"/>
              </a:rPr>
              <a:t>10</a:t>
            </a:r>
            <a:r>
              <a:rPr lang="en-US" sz="1800" dirty="0">
                <a:effectLst/>
                <a:latin typeface="Liberation Serif" panose="02020603050405020304" pitchFamily="18" charset="0"/>
                <a:ea typeface="Liberation Serif" panose="02020603050405020304" pitchFamily="18" charset="0"/>
              </a:rPr>
              <a:t>. Do the results answer the research question?</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11. How could the study be improved to address open questions?</a:t>
            </a:r>
            <a:endParaRPr lang="en-DE" sz="1800" dirty="0">
              <a:effectLst/>
              <a:latin typeface="Liberation Serif" panose="02020603050405020304" pitchFamily="18" charset="0"/>
              <a:ea typeface="Liberation Serif" panose="02020603050405020304" pitchFamily="18" charset="0"/>
            </a:endParaRPr>
          </a:p>
          <a:p>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1DD106F5-283C-4646-A939-F0C7432BC193}"/>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625631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7725-09CA-4FE3-B196-44517BABB7FF}"/>
              </a:ext>
            </a:extLst>
          </p:cNvPr>
          <p:cNvSpPr>
            <a:spLocks noGrp="1"/>
          </p:cNvSpPr>
          <p:nvPr>
            <p:ph type="title"/>
          </p:nvPr>
        </p:nvSpPr>
        <p:spPr/>
        <p:txBody>
          <a:bodyPr/>
          <a:lstStyle/>
          <a:p>
            <a:r>
              <a:rPr lang="en-GB" dirty="0"/>
              <a:t>Recommended Reading</a:t>
            </a:r>
            <a:endParaRPr lang="en-DE" dirty="0"/>
          </a:p>
        </p:txBody>
      </p:sp>
      <p:sp>
        <p:nvSpPr>
          <p:cNvPr id="3" name="Content Placeholder 2">
            <a:extLst>
              <a:ext uri="{FF2B5EF4-FFF2-40B4-BE49-F238E27FC236}">
                <a16:creationId xmlns:a16="http://schemas.microsoft.com/office/drawing/2014/main" id="{F608DA8D-4BE5-4379-8073-924CDFC8FC7D}"/>
              </a:ext>
            </a:extLst>
          </p:cNvPr>
          <p:cNvSpPr>
            <a:spLocks noGrp="1"/>
          </p:cNvSpPr>
          <p:nvPr>
            <p:ph idx="1"/>
          </p:nvPr>
        </p:nvSpPr>
        <p:spPr/>
        <p:txBody>
          <a:bodyPr>
            <a:normAutofit/>
          </a:bodyPr>
          <a:lstStyle/>
          <a:p>
            <a:r>
              <a:rPr lang="en-GB" sz="2000" dirty="0"/>
              <a:t>Harry Potter and the Methods of Rationality by Eliezer </a:t>
            </a:r>
            <a:r>
              <a:rPr lang="en-GB" sz="2000" dirty="0" err="1"/>
              <a:t>Yudkowsky</a:t>
            </a:r>
            <a:endParaRPr lang="en-GB" sz="2000" dirty="0"/>
          </a:p>
        </p:txBody>
      </p:sp>
    </p:spTree>
    <p:extLst>
      <p:ext uri="{BB962C8B-B14F-4D97-AF65-F5344CB8AC3E}">
        <p14:creationId xmlns:p14="http://schemas.microsoft.com/office/powerpoint/2010/main" val="1145215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D1CB6-DDF3-4F73-83F3-45F0B158E3F9}"/>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F0B664CB-D891-4D97-8068-0FF3216E38C8}"/>
              </a:ext>
            </a:extLst>
          </p:cNvPr>
          <p:cNvSpPr>
            <a:spLocks noGrp="1"/>
          </p:cNvSpPr>
          <p:nvPr>
            <p:ph idx="1"/>
          </p:nvPr>
        </p:nvSpPr>
        <p:spPr/>
        <p:txBody>
          <a:bodyPr>
            <a:normAutofit/>
          </a:bodyPr>
          <a:lstStyle/>
          <a:p>
            <a:r>
              <a:rPr lang="en-US" sz="1800" u="sng" dirty="0">
                <a:effectLst/>
                <a:latin typeface="Liberation Serif" panose="02020603050405020304" pitchFamily="18" charset="0"/>
                <a:ea typeface="Liberation Serif" panose="02020603050405020304" pitchFamily="18" charset="0"/>
              </a:rPr>
              <a:t>After you have finished the article:</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12. Are you convinced by the interpretation of the results? Why or why not?</a:t>
            </a:r>
            <a:endParaRPr lang="en-DE" sz="1800" dirty="0">
              <a:effectLst/>
              <a:latin typeface="Liberation Serif" panose="02020603050405020304" pitchFamily="18" charset="0"/>
              <a:ea typeface="Liberation Serif" panose="02020603050405020304" pitchFamily="18" charset="0"/>
            </a:endParaRPr>
          </a:p>
          <a:p>
            <a:r>
              <a:rPr lang="en-US" sz="1800" dirty="0">
                <a:effectLst/>
                <a:latin typeface="Liberation Serif" panose="02020603050405020304" pitchFamily="18" charset="0"/>
                <a:ea typeface="Liberation Serif" panose="02020603050405020304" pitchFamily="18" charset="0"/>
              </a:rPr>
              <a:t>13. Please write any additional questions/comments you have about the article here:</a:t>
            </a:r>
            <a:endParaRPr lang="en-DE" sz="1800" dirty="0">
              <a:effectLst/>
              <a:latin typeface="Liberation Serif" panose="02020603050405020304" pitchFamily="18" charset="0"/>
              <a:ea typeface="Liberation Serif" panose="02020603050405020304" pitchFamily="18" charset="0"/>
            </a:endParaRPr>
          </a:p>
        </p:txBody>
      </p:sp>
      <p:sp>
        <p:nvSpPr>
          <p:cNvPr id="4" name="Oval 3">
            <a:extLst>
              <a:ext uri="{FF2B5EF4-FFF2-40B4-BE49-F238E27FC236}">
                <a16:creationId xmlns:a16="http://schemas.microsoft.com/office/drawing/2014/main" id="{5B0EC51A-3A51-41B5-A65B-A674CCADDF8A}"/>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19769734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lstStyle/>
          <a:p>
            <a:endParaRPr lang="en-DE"/>
          </a:p>
        </p:txBody>
      </p:sp>
      <p:sp>
        <p:nvSpPr>
          <p:cNvPr id="4" name="Oval 3">
            <a:extLst>
              <a:ext uri="{FF2B5EF4-FFF2-40B4-BE49-F238E27FC236}">
                <a16:creationId xmlns:a16="http://schemas.microsoft.com/office/drawing/2014/main" id="{DA536A02-05B7-4444-9566-2D96BC3E7E79}"/>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12831706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What does it take to be a scientist?</a:t>
            </a:r>
          </a:p>
          <a:p>
            <a:endParaRPr lang="en-GB" sz="2000" dirty="0"/>
          </a:p>
          <a:p>
            <a:r>
              <a:rPr lang="en-GB" sz="2000" dirty="0"/>
              <a:t>Discussion</a:t>
            </a:r>
          </a:p>
          <a:p>
            <a:pPr marL="0" indent="0">
              <a:buNone/>
            </a:pPr>
            <a:endParaRPr lang="en-DE" sz="2000" dirty="0"/>
          </a:p>
        </p:txBody>
      </p:sp>
      <p:sp>
        <p:nvSpPr>
          <p:cNvPr id="4" name="Oval 3">
            <a:extLst>
              <a:ext uri="{FF2B5EF4-FFF2-40B4-BE49-F238E27FC236}">
                <a16:creationId xmlns:a16="http://schemas.microsoft.com/office/drawing/2014/main" id="{86B0A6DE-72E5-4B8D-89E9-E48F6DE2918F}"/>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5524425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a:t>
            </a:r>
            <a:endParaRPr lang="en-DE" sz="1800" dirty="0"/>
          </a:p>
        </p:txBody>
      </p:sp>
      <p:sp>
        <p:nvSpPr>
          <p:cNvPr id="4" name="Oval 3">
            <a:extLst>
              <a:ext uri="{FF2B5EF4-FFF2-40B4-BE49-F238E27FC236}">
                <a16:creationId xmlns:a16="http://schemas.microsoft.com/office/drawing/2014/main" id="{DD3EB291-0C87-4A7C-93E2-8C51CBE812E8}"/>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6636603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endParaRPr lang="en-DE" sz="1800" dirty="0"/>
          </a:p>
        </p:txBody>
      </p:sp>
      <p:sp>
        <p:nvSpPr>
          <p:cNvPr id="4" name="Oval 3">
            <a:extLst>
              <a:ext uri="{FF2B5EF4-FFF2-40B4-BE49-F238E27FC236}">
                <a16:creationId xmlns:a16="http://schemas.microsoft.com/office/drawing/2014/main" id="{5B85DBD5-699A-4369-9C6E-1C24A734EA74}"/>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3598305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a:t>
            </a:r>
            <a:endParaRPr lang="en-DE" sz="1800" dirty="0"/>
          </a:p>
        </p:txBody>
      </p:sp>
      <p:sp>
        <p:nvSpPr>
          <p:cNvPr id="4" name="Oval 3">
            <a:extLst>
              <a:ext uri="{FF2B5EF4-FFF2-40B4-BE49-F238E27FC236}">
                <a16:creationId xmlns:a16="http://schemas.microsoft.com/office/drawing/2014/main" id="{CF351AF0-0E02-4E17-925B-C435E51BF10B}"/>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4832774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endParaRPr lang="en-DE" sz="1800" dirty="0"/>
          </a:p>
        </p:txBody>
      </p:sp>
      <p:sp>
        <p:nvSpPr>
          <p:cNvPr id="4" name="Oval 3">
            <a:extLst>
              <a:ext uri="{FF2B5EF4-FFF2-40B4-BE49-F238E27FC236}">
                <a16:creationId xmlns:a16="http://schemas.microsoft.com/office/drawing/2014/main" id="{4885A6E9-D68F-4710-B4D2-56B7846EF65F}"/>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2022286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a:t>
            </a:r>
            <a:endParaRPr lang="en-DE" sz="1800" dirty="0"/>
          </a:p>
        </p:txBody>
      </p:sp>
      <p:sp>
        <p:nvSpPr>
          <p:cNvPr id="4" name="Oval 3">
            <a:extLst>
              <a:ext uri="{FF2B5EF4-FFF2-40B4-BE49-F238E27FC236}">
                <a16:creationId xmlns:a16="http://schemas.microsoft.com/office/drawing/2014/main" id="{46554756-7006-4E90-B767-CEFF1D9C2FAF}"/>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18333686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DE423-B4CB-4ABF-981C-44B5A19EE726}"/>
              </a:ext>
            </a:extLst>
          </p:cNvPr>
          <p:cNvSpPr>
            <a:spLocks noGrp="1"/>
          </p:cNvSpPr>
          <p:nvPr>
            <p:ph type="title"/>
          </p:nvPr>
        </p:nvSpPr>
        <p:spPr/>
        <p:txBody>
          <a:bodyPr/>
          <a:lstStyle/>
          <a:p>
            <a:r>
              <a:rPr lang="en-GB" dirty="0"/>
              <a:t>Lecture: Thinking like a Scientist</a:t>
            </a:r>
            <a:endParaRPr lang="en-DE" dirty="0"/>
          </a:p>
        </p:txBody>
      </p:sp>
      <p:pic>
        <p:nvPicPr>
          <p:cNvPr id="6" name="Picture 5" descr="Diagram&#10;&#10;Description automatically generated">
            <a:extLst>
              <a:ext uri="{FF2B5EF4-FFF2-40B4-BE49-F238E27FC236}">
                <a16:creationId xmlns:a16="http://schemas.microsoft.com/office/drawing/2014/main" id="{9473EF8F-1B85-4DFE-82F8-CB54B54AE79B}"/>
              </a:ext>
            </a:extLst>
          </p:cNvPr>
          <p:cNvPicPr>
            <a:picLocks noChangeAspect="1"/>
          </p:cNvPicPr>
          <p:nvPr/>
        </p:nvPicPr>
        <p:blipFill>
          <a:blip r:embed="rId2"/>
          <a:stretch>
            <a:fillRect/>
          </a:stretch>
        </p:blipFill>
        <p:spPr>
          <a:xfrm>
            <a:off x="1666938" y="1783790"/>
            <a:ext cx="8858123" cy="4339359"/>
          </a:xfrm>
          <a:prstGeom prst="rect">
            <a:avLst/>
          </a:prstGeom>
        </p:spPr>
      </p:pic>
    </p:spTree>
    <p:extLst>
      <p:ext uri="{BB962C8B-B14F-4D97-AF65-F5344CB8AC3E}">
        <p14:creationId xmlns:p14="http://schemas.microsoft.com/office/powerpoint/2010/main" val="34483347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endParaRPr lang="en-DE" sz="1800" dirty="0"/>
          </a:p>
        </p:txBody>
      </p:sp>
      <p:sp>
        <p:nvSpPr>
          <p:cNvPr id="4" name="Oval 3">
            <a:extLst>
              <a:ext uri="{FF2B5EF4-FFF2-40B4-BE49-F238E27FC236}">
                <a16:creationId xmlns:a16="http://schemas.microsoft.com/office/drawing/2014/main" id="{F86B6E4D-4EBF-4F2F-BFE3-FD7E5070E34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1350373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7725-09CA-4FE3-B196-44517BABB7FF}"/>
              </a:ext>
            </a:extLst>
          </p:cNvPr>
          <p:cNvSpPr>
            <a:spLocks noGrp="1"/>
          </p:cNvSpPr>
          <p:nvPr>
            <p:ph type="title"/>
          </p:nvPr>
        </p:nvSpPr>
        <p:spPr/>
        <p:txBody>
          <a:bodyPr/>
          <a:lstStyle/>
          <a:p>
            <a:r>
              <a:rPr lang="en-GB" dirty="0"/>
              <a:t>Recommended Reading</a:t>
            </a:r>
            <a:endParaRPr lang="en-DE" dirty="0"/>
          </a:p>
        </p:txBody>
      </p:sp>
      <p:sp>
        <p:nvSpPr>
          <p:cNvPr id="3" name="Content Placeholder 2">
            <a:extLst>
              <a:ext uri="{FF2B5EF4-FFF2-40B4-BE49-F238E27FC236}">
                <a16:creationId xmlns:a16="http://schemas.microsoft.com/office/drawing/2014/main" id="{F608DA8D-4BE5-4379-8073-924CDFC8FC7D}"/>
              </a:ext>
            </a:extLst>
          </p:cNvPr>
          <p:cNvSpPr>
            <a:spLocks noGrp="1"/>
          </p:cNvSpPr>
          <p:nvPr>
            <p:ph idx="1"/>
          </p:nvPr>
        </p:nvSpPr>
        <p:spPr/>
        <p:txBody>
          <a:bodyPr>
            <a:normAutofit/>
          </a:bodyPr>
          <a:lstStyle/>
          <a:p>
            <a:r>
              <a:rPr lang="en-GB" sz="2000" dirty="0"/>
              <a:t>Harry Potter and the Methods of Rationality by Eliezer </a:t>
            </a:r>
            <a:r>
              <a:rPr lang="en-GB" sz="2000" dirty="0" err="1"/>
              <a:t>Yudkowsky</a:t>
            </a:r>
            <a:endParaRPr lang="en-GB" sz="2000" dirty="0"/>
          </a:p>
          <a:p>
            <a:r>
              <a:rPr lang="en-GB" sz="2000" dirty="0"/>
              <a:t>Constructing Research Questions: Doing Interesting Research by Mats Alvesson &amp; J</a:t>
            </a:r>
            <a:r>
              <a:rPr lang="de-DE" sz="2000" dirty="0"/>
              <a:t>ö</a:t>
            </a:r>
            <a:r>
              <a:rPr lang="en-GB" sz="2000" dirty="0" err="1"/>
              <a:t>rgen</a:t>
            </a:r>
            <a:r>
              <a:rPr lang="en-GB" sz="2000" dirty="0"/>
              <a:t> Sandberg</a:t>
            </a:r>
          </a:p>
        </p:txBody>
      </p:sp>
    </p:spTree>
    <p:extLst>
      <p:ext uri="{BB962C8B-B14F-4D97-AF65-F5344CB8AC3E}">
        <p14:creationId xmlns:p14="http://schemas.microsoft.com/office/powerpoint/2010/main" val="1987560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a:t>
            </a:r>
            <a:endParaRPr lang="en-DE" sz="1800" dirty="0"/>
          </a:p>
        </p:txBody>
      </p:sp>
      <p:sp>
        <p:nvSpPr>
          <p:cNvPr id="4" name="Oval 3">
            <a:extLst>
              <a:ext uri="{FF2B5EF4-FFF2-40B4-BE49-F238E27FC236}">
                <a16:creationId xmlns:a16="http://schemas.microsoft.com/office/drawing/2014/main" id="{A5CAD9EE-ABA1-41B7-9F4D-2F52F4F6D3F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115253802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 </a:t>
            </a:r>
            <a:r>
              <a:rPr lang="en-GB" sz="1800" dirty="0">
                <a:hlinkClick r:id="rId3"/>
              </a:rPr>
              <a:t>https://www.youtube.com/watch?v=EBtx1MDi5tY</a:t>
            </a:r>
            <a:endParaRPr lang="en-GB" sz="1800" dirty="0"/>
          </a:p>
          <a:p>
            <a:pPr marL="274320" lvl="1" indent="0">
              <a:buNone/>
            </a:pPr>
            <a:endParaRPr lang="en-DE" sz="1800" dirty="0"/>
          </a:p>
        </p:txBody>
      </p:sp>
      <p:sp>
        <p:nvSpPr>
          <p:cNvPr id="4" name="Oval 3">
            <a:extLst>
              <a:ext uri="{FF2B5EF4-FFF2-40B4-BE49-F238E27FC236}">
                <a16:creationId xmlns:a16="http://schemas.microsoft.com/office/drawing/2014/main" id="{4A311BD4-F94D-4A5B-BAE4-1A3654DA1653}"/>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5310817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 </a:t>
            </a:r>
            <a:r>
              <a:rPr lang="en-GB" sz="1800" dirty="0">
                <a:hlinkClick r:id="rId3"/>
              </a:rPr>
              <a:t>https://www.youtube.com/watch?v=EBtx1MDi5tY</a:t>
            </a:r>
            <a:endParaRPr lang="en-GB" sz="1800" dirty="0"/>
          </a:p>
          <a:p>
            <a:pPr marL="274320" lvl="1" indent="0">
              <a:buNone/>
            </a:pPr>
            <a:endParaRPr lang="en-GB" sz="1800" dirty="0"/>
          </a:p>
          <a:p>
            <a:pPr lvl="1"/>
            <a:r>
              <a:rPr lang="en-GB" sz="1800" dirty="0"/>
              <a:t>Analysis</a:t>
            </a:r>
            <a:endParaRPr lang="en-DE" sz="1800" dirty="0"/>
          </a:p>
        </p:txBody>
      </p:sp>
      <p:sp>
        <p:nvSpPr>
          <p:cNvPr id="4" name="Oval 3">
            <a:extLst>
              <a:ext uri="{FF2B5EF4-FFF2-40B4-BE49-F238E27FC236}">
                <a16:creationId xmlns:a16="http://schemas.microsoft.com/office/drawing/2014/main" id="{98BF6801-0EA3-44F5-B195-1ECA935A90CE}"/>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6725166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 </a:t>
            </a:r>
            <a:r>
              <a:rPr lang="en-GB" sz="1800" dirty="0">
                <a:hlinkClick r:id="rId3"/>
              </a:rPr>
              <a:t>https://www.youtube.com/watch?v=EBtx1MDi5tY</a:t>
            </a:r>
            <a:endParaRPr lang="en-GB" sz="1800" dirty="0"/>
          </a:p>
          <a:p>
            <a:pPr marL="274320" lvl="1" indent="0">
              <a:buNone/>
            </a:pPr>
            <a:endParaRPr lang="en-GB" sz="1800" dirty="0"/>
          </a:p>
          <a:p>
            <a:pPr lvl="1"/>
            <a:r>
              <a:rPr lang="en-GB" sz="1800" dirty="0"/>
              <a:t>Analysis: “We must have done something wrong”</a:t>
            </a:r>
            <a:endParaRPr lang="en-DE" sz="1800" dirty="0"/>
          </a:p>
        </p:txBody>
      </p:sp>
      <p:sp>
        <p:nvSpPr>
          <p:cNvPr id="4" name="Oval 3">
            <a:extLst>
              <a:ext uri="{FF2B5EF4-FFF2-40B4-BE49-F238E27FC236}">
                <a16:creationId xmlns:a16="http://schemas.microsoft.com/office/drawing/2014/main" id="{68819798-F71A-4983-A204-7CDC032B91F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6653911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 </a:t>
            </a:r>
            <a:r>
              <a:rPr lang="en-GB" sz="1800" dirty="0">
                <a:hlinkClick r:id="rId3"/>
              </a:rPr>
              <a:t>https://www.youtube.com/watch?v=EBtx1MDi5tY</a:t>
            </a:r>
            <a:endParaRPr lang="en-GB" sz="1800" dirty="0"/>
          </a:p>
          <a:p>
            <a:pPr marL="274320" lvl="1" indent="0">
              <a:buNone/>
            </a:pPr>
            <a:endParaRPr lang="en-GB" sz="1800" dirty="0"/>
          </a:p>
          <a:p>
            <a:pPr lvl="1"/>
            <a:r>
              <a:rPr lang="en-GB" sz="1800" dirty="0"/>
              <a:t>Analysis: “We must have done something wrong”</a:t>
            </a:r>
          </a:p>
          <a:p>
            <a:pPr lvl="1"/>
            <a:r>
              <a:rPr lang="en-GB" sz="1800" dirty="0"/>
              <a:t>Conclusion: “Long live Flat Earth”</a:t>
            </a:r>
            <a:endParaRPr lang="en-DE" sz="1800" dirty="0"/>
          </a:p>
        </p:txBody>
      </p:sp>
      <p:sp>
        <p:nvSpPr>
          <p:cNvPr id="4" name="Oval 3">
            <a:extLst>
              <a:ext uri="{FF2B5EF4-FFF2-40B4-BE49-F238E27FC236}">
                <a16:creationId xmlns:a16="http://schemas.microsoft.com/office/drawing/2014/main" id="{49D6BCC9-261D-490E-ABC7-A81BAC56F2C2}"/>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941769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The Scientific Method</a:t>
            </a:r>
          </a:p>
          <a:p>
            <a:pPr lvl="1"/>
            <a:r>
              <a:rPr lang="en-GB" sz="1800" dirty="0"/>
              <a:t>Question: Is the Earth round or flat?</a:t>
            </a:r>
          </a:p>
          <a:p>
            <a:pPr lvl="1"/>
            <a:r>
              <a:rPr lang="en-GB" sz="1800" dirty="0"/>
              <a:t>Hypothesis: The Earth is flat.</a:t>
            </a:r>
          </a:p>
          <a:p>
            <a:pPr lvl="1"/>
            <a:r>
              <a:rPr lang="en-GB" sz="1800" dirty="0"/>
              <a:t>Prediction: You can shine a light straight through two holes a distance apart from each other, from the same height as the holes (flat earth)</a:t>
            </a:r>
          </a:p>
          <a:p>
            <a:pPr lvl="1"/>
            <a:r>
              <a:rPr lang="en-GB" sz="1800" dirty="0"/>
              <a:t>Test: </a:t>
            </a:r>
            <a:r>
              <a:rPr lang="en-GB" sz="1800" dirty="0">
                <a:hlinkClick r:id="rId3"/>
              </a:rPr>
              <a:t>https://www.youtube.com/watch?v=EBtx1MDi5tY</a:t>
            </a:r>
            <a:endParaRPr lang="en-GB" sz="1800" dirty="0"/>
          </a:p>
          <a:p>
            <a:pPr marL="274320" lvl="1" indent="0">
              <a:buNone/>
            </a:pPr>
            <a:endParaRPr lang="en-GB" sz="1800" dirty="0"/>
          </a:p>
        </p:txBody>
      </p:sp>
      <p:sp>
        <p:nvSpPr>
          <p:cNvPr id="4" name="TextBox 3">
            <a:extLst>
              <a:ext uri="{FF2B5EF4-FFF2-40B4-BE49-F238E27FC236}">
                <a16:creationId xmlns:a16="http://schemas.microsoft.com/office/drawing/2014/main" id="{A432C1AF-313B-4F6F-9FED-F48AF4C31EF1}"/>
              </a:ext>
            </a:extLst>
          </p:cNvPr>
          <p:cNvSpPr txBox="1"/>
          <p:nvPr/>
        </p:nvSpPr>
        <p:spPr>
          <a:xfrm>
            <a:off x="1524000" y="4475096"/>
            <a:ext cx="5681363" cy="1200329"/>
          </a:xfrm>
          <a:prstGeom prst="rect">
            <a:avLst/>
          </a:prstGeom>
          <a:noFill/>
        </p:spPr>
        <p:txBody>
          <a:bodyPr wrap="none" rtlCol="0">
            <a:spAutoFit/>
          </a:bodyPr>
          <a:lstStyle/>
          <a:p>
            <a:r>
              <a:rPr lang="en-GB" sz="1800" dirty="0"/>
              <a:t>Analysis: “We must have done something wrong”</a:t>
            </a:r>
          </a:p>
          <a:p>
            <a:r>
              <a:rPr lang="en-GB" dirty="0"/>
              <a:t>Conclusion: “Long live Flat Earth”</a:t>
            </a:r>
            <a:endParaRPr lang="en-DE" sz="1800" dirty="0"/>
          </a:p>
          <a:p>
            <a:endParaRPr lang="en-DE" sz="1800" kern="150" dirty="0">
              <a:effectLst/>
              <a:latin typeface="Liberation Serif" panose="02020603050405020304" pitchFamily="18" charset="0"/>
              <a:ea typeface="Noto Sans CJK SC"/>
              <a:cs typeface="Lohit Devanagari"/>
            </a:endParaRPr>
          </a:p>
          <a:p>
            <a:endParaRPr lang="en-DE" dirty="0"/>
          </a:p>
        </p:txBody>
      </p:sp>
      <p:sp>
        <p:nvSpPr>
          <p:cNvPr id="5" name="Oval 4">
            <a:extLst>
              <a:ext uri="{FF2B5EF4-FFF2-40B4-BE49-F238E27FC236}">
                <a16:creationId xmlns:a16="http://schemas.microsoft.com/office/drawing/2014/main" id="{6C8F0796-90CC-4676-BDA6-2D0D832D1C43}"/>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81099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xit" presetSubtype="0" fill="hold" grpId="0" nodeType="clickEffect">
                                  <p:stCondLst>
                                    <p:cond delay="0"/>
                                  </p:stCondLst>
                                  <p:childTnLst>
                                    <p:animEffect transition="out" filter="wipe(down)">
                                      <p:cBhvr>
                                        <p:cTn id="6" dur="180" accel="50000">
                                          <p:stCondLst>
                                            <p:cond delay="1820"/>
                                          </p:stCondLst>
                                        </p:cTn>
                                        <p:tgtEl>
                                          <p:spTgt spid="4"/>
                                        </p:tgtEl>
                                      </p:cBhvr>
                                    </p:animEffect>
                                    <p:anim calcmode="lin" valueType="num">
                                      <p:cBhvr>
                                        <p:cTn id="7" dur="1822" tmFilter="0,0; 0.14,0.31; 0.43,0.73; 0.71,0.91; 1.0,1.0">
                                          <p:stCondLst>
                                            <p:cond delay="0"/>
                                          </p:stCondLst>
                                        </p:cTn>
                                        <p:tgtEl>
                                          <p:spTgt spid="4"/>
                                        </p:tgtEl>
                                        <p:attrNameLst>
                                          <p:attrName>ppt_x</p:attrName>
                                        </p:attrNameLst>
                                      </p:cBhvr>
                                      <p:tavLst>
                                        <p:tav tm="0">
                                          <p:val>
                                            <p:strVal val="ppt_x"/>
                                          </p:val>
                                        </p:tav>
                                        <p:tav tm="100000">
                                          <p:val>
                                            <p:strVal val="#ppt_x+0.25"/>
                                          </p:val>
                                        </p:tav>
                                      </p:tavLst>
                                    </p:anim>
                                    <p:anim calcmode="lin" valueType="num">
                                      <p:cBhvr>
                                        <p:cTn id="8" dur="178">
                                          <p:stCondLst>
                                            <p:cond delay="1822"/>
                                          </p:stCondLst>
                                        </p:cTn>
                                        <p:tgtEl>
                                          <p:spTgt spid="4"/>
                                        </p:tgtEl>
                                        <p:attrNameLst>
                                          <p:attrName>ppt_x</p:attrName>
                                        </p:attrNameLst>
                                      </p:cBhvr>
                                      <p:tavLst>
                                        <p:tav tm="0">
                                          <p:val>
                                            <p:strVal val="ppt_x"/>
                                          </p:val>
                                        </p:tav>
                                        <p:tav tm="100000">
                                          <p:val>
                                            <p:strVal val="ppt_x"/>
                                          </p:val>
                                        </p:tav>
                                      </p:tavLst>
                                    </p:anim>
                                    <p:anim calcmode="lin" valueType="num">
                                      <p:cBhvr>
                                        <p:cTn id="9" dur="664" tmFilter="0.0,0.0;0.25,0.07;0.50,0.2;0.75,0.467;1.0,1.0">
                                          <p:stCondLst>
                                            <p:cond delay="0"/>
                                          </p:stCondLst>
                                        </p:cTn>
                                        <p:tgtEl>
                                          <p:spTgt spid="4"/>
                                        </p:tgtEl>
                                        <p:attrNameLst>
                                          <p:attrName>ppt_y</p:attrName>
                                        </p:attrNameLst>
                                      </p:cBhvr>
                                      <p:tavLst>
                                        <p:tav tm="0">
                                          <p:val>
                                            <p:strVal val="ppt_y"/>
                                          </p:val>
                                        </p:tav>
                                        <p:tav tm="5000">
                                          <p:val>
                                            <p:strVal val="ppt_y+0.026"/>
                                          </p:val>
                                        </p:tav>
                                        <p:tav tm="10000">
                                          <p:val>
                                            <p:strVal val="ppt_y+0.052"/>
                                          </p:val>
                                        </p:tav>
                                        <p:tav tm="15000">
                                          <p:val>
                                            <p:strVal val="ppt_y+0.078"/>
                                          </p:val>
                                        </p:tav>
                                        <p:tav tm="20000">
                                          <p:val>
                                            <p:strVal val="ppt_y+0.103"/>
                                          </p:val>
                                        </p:tav>
                                        <p:tav tm="30000">
                                          <p:val>
                                            <p:strVal val="ppt_y+0.151"/>
                                          </p:val>
                                        </p:tav>
                                        <p:tav tm="40000">
                                          <p:val>
                                            <p:strVal val="ppt_y+0.196"/>
                                          </p:val>
                                        </p:tav>
                                        <p:tav tm="50000">
                                          <p:val>
                                            <p:strVal val="ppt_y+0.236"/>
                                          </p:val>
                                        </p:tav>
                                        <p:tav tm="60000">
                                          <p:val>
                                            <p:strVal val="ppt_y+0.270"/>
                                          </p:val>
                                        </p:tav>
                                        <p:tav tm="70000">
                                          <p:val>
                                            <p:strVal val="ppt_y+0.297"/>
                                          </p:val>
                                        </p:tav>
                                        <p:tav tm="80000">
                                          <p:val>
                                            <p:strVal val="ppt_y+0.317"/>
                                          </p:val>
                                        </p:tav>
                                        <p:tav tm="90000">
                                          <p:val>
                                            <p:strVal val="ppt_y+0.329"/>
                                          </p:val>
                                        </p:tav>
                                        <p:tav tm="100000">
                                          <p:val>
                                            <p:strVal val="ppt_y+0.333"/>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p:val>
                                            <p:strVal val="ppt_y"/>
                                          </p:val>
                                        </p:tav>
                                        <p:tav tm="10000">
                                          <p:val>
                                            <p:strVal val="ppt_y-0.034"/>
                                          </p:val>
                                        </p:tav>
                                        <p:tav tm="20000">
                                          <p:val>
                                            <p:strVal val="ppt_y-0.065"/>
                                          </p:val>
                                        </p:tav>
                                        <p:tav tm="30000">
                                          <p:val>
                                            <p:strVal val="ppt_y-0.090"/>
                                          </p:val>
                                        </p:tav>
                                        <p:tav tm="40000">
                                          <p:val>
                                            <p:strVal val="ppt_y-0.106"/>
                                          </p:val>
                                        </p:tav>
                                        <p:tav tm="50000">
                                          <p:val>
                                            <p:strVal val="ppt_y-0.111"/>
                                          </p:val>
                                        </p:tav>
                                        <p:tav tm="60000">
                                          <p:val>
                                            <p:strVal val="ppt_y-0.106"/>
                                          </p:val>
                                        </p:tav>
                                        <p:tav tm="70000">
                                          <p:val>
                                            <p:strVal val="ppt_y-0.090"/>
                                          </p:val>
                                        </p:tav>
                                        <p:tav tm="80000">
                                          <p:val>
                                            <p:strVal val="ppt_y-0.065"/>
                                          </p:val>
                                        </p:tav>
                                        <p:tav tm="90000">
                                          <p:val>
                                            <p:strVal val="ppt_y-0.034"/>
                                          </p:val>
                                        </p:tav>
                                        <p:tav tm="100000">
                                          <p:val>
                                            <p:strVal val="ppt_y"/>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p:val>
                                            <p:strVal val="ppt_y"/>
                                          </p:val>
                                        </p:tav>
                                        <p:tav tm="10000">
                                          <p:val>
                                            <p:strVal val="ppt_y-0.011"/>
                                          </p:val>
                                        </p:tav>
                                        <p:tav tm="20000">
                                          <p:val>
                                            <p:strVal val="ppt_y-0.022"/>
                                          </p:val>
                                        </p:tav>
                                        <p:tav tm="30000">
                                          <p:val>
                                            <p:strVal val="ppt_y-0.030"/>
                                          </p:val>
                                        </p:tav>
                                        <p:tav tm="40000">
                                          <p:val>
                                            <p:strVal val="ppt_y-0.035"/>
                                          </p:val>
                                        </p:tav>
                                        <p:tav tm="50000">
                                          <p:val>
                                            <p:strVal val="ppt_y-0.037"/>
                                          </p:val>
                                        </p:tav>
                                        <p:tav tm="60000">
                                          <p:val>
                                            <p:strVal val="ppt_y-0.035"/>
                                          </p:val>
                                        </p:tav>
                                        <p:tav tm="70000">
                                          <p:val>
                                            <p:strVal val="ppt_y-0.030"/>
                                          </p:val>
                                        </p:tav>
                                        <p:tav tm="80000">
                                          <p:val>
                                            <p:strVal val="ppt_y-0.022"/>
                                          </p:val>
                                        </p:tav>
                                        <p:tav tm="90000">
                                          <p:val>
                                            <p:strVal val="ppt_y-0.011"/>
                                          </p:val>
                                        </p:tav>
                                        <p:tav tm="100000">
                                          <p:val>
                                            <p:strVal val="ppt_y"/>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p:val>
                                            <p:strVal val="ppt_y"/>
                                          </p:val>
                                        </p:tav>
                                        <p:tav tm="10000">
                                          <p:val>
                                            <p:strVal val="ppt_y-0.004"/>
                                          </p:val>
                                        </p:tav>
                                        <p:tav tm="20000">
                                          <p:val>
                                            <p:strVal val="ppt_y-0.007"/>
                                          </p:val>
                                        </p:tav>
                                        <p:tav tm="30000">
                                          <p:val>
                                            <p:strVal val="ppt_y-0.010"/>
                                          </p:val>
                                        </p:tav>
                                        <p:tav tm="40000">
                                          <p:val>
                                            <p:strVal val="ppt_y-0.012"/>
                                          </p:val>
                                        </p:tav>
                                        <p:tav tm="50000">
                                          <p:val>
                                            <p:strVal val="ppt_y-0.0123"/>
                                          </p:val>
                                        </p:tav>
                                        <p:tav tm="60000">
                                          <p:val>
                                            <p:strVal val="ppt_y-0.012"/>
                                          </p:val>
                                        </p:tav>
                                        <p:tav tm="70000">
                                          <p:val>
                                            <p:strVal val="ppt_y-0.010"/>
                                          </p:val>
                                        </p:tav>
                                        <p:tav tm="80000">
                                          <p:val>
                                            <p:strVal val="ppt_y-0.007"/>
                                          </p:val>
                                        </p:tav>
                                        <p:tav tm="90000">
                                          <p:val>
                                            <p:strVal val="ppt_y-0.004"/>
                                          </p:val>
                                        </p:tav>
                                        <p:tav tm="100000">
                                          <p:val>
                                            <p:strVal val="ppt_y"/>
                                          </p:val>
                                        </p:tav>
                                      </p:tavLst>
                                    </p:anim>
                                    <p:anim calcmode="lin" valueType="num">
                                      <p:cBhvr>
                                        <p:cTn id="13" dur="180" accel="50000">
                                          <p:stCondLst>
                                            <p:cond delay="1820"/>
                                          </p:stCondLst>
                                        </p:cTn>
                                        <p:tgtEl>
                                          <p:spTgt spid="4"/>
                                        </p:tgtEl>
                                        <p:attrNameLst>
                                          <p:attrName>ppt_y</p:attrName>
                                        </p:attrNameLst>
                                      </p:cBhvr>
                                      <p:tavLst>
                                        <p:tav tm="0">
                                          <p:val>
                                            <p:strVal val="ppt_y"/>
                                          </p:val>
                                        </p:tav>
                                        <p:tav tm="100000">
                                          <p:val>
                                            <p:strVal val="ppt_y+ppt_h"/>
                                          </p:val>
                                        </p:tav>
                                      </p:tavLst>
                                    </p:anim>
                                    <p:animScale>
                                      <p:cBhvr>
                                        <p:cTn id="14" dur="26">
                                          <p:stCondLst>
                                            <p:cond delay="620"/>
                                          </p:stCondLst>
                                        </p:cTn>
                                        <p:tgtEl>
                                          <p:spTgt spid="4"/>
                                        </p:tgtEl>
                                      </p:cBhvr>
                                      <p:to x="100000" y="60000"/>
                                    </p:animScale>
                                    <p:animScale>
                                      <p:cBhvr>
                                        <p:cTn id="15" dur="166" decel="50000">
                                          <p:stCondLst>
                                            <p:cond delay="646"/>
                                          </p:stCondLst>
                                        </p:cTn>
                                        <p:tgtEl>
                                          <p:spTgt spid="4"/>
                                        </p:tgtEl>
                                      </p:cBhvr>
                                      <p:to x="100000" y="100000"/>
                                    </p:animScale>
                                    <p:animScale>
                                      <p:cBhvr>
                                        <p:cTn id="16" dur="26">
                                          <p:stCondLst>
                                            <p:cond delay="1312"/>
                                          </p:stCondLst>
                                        </p:cTn>
                                        <p:tgtEl>
                                          <p:spTgt spid="4"/>
                                        </p:tgtEl>
                                      </p:cBhvr>
                                      <p:to x="100000" y="80000"/>
                                    </p:animScale>
                                    <p:animScale>
                                      <p:cBhvr>
                                        <p:cTn id="17" dur="166" decel="50000">
                                          <p:stCondLst>
                                            <p:cond delay="1338"/>
                                          </p:stCondLst>
                                        </p:cTn>
                                        <p:tgtEl>
                                          <p:spTgt spid="4"/>
                                        </p:tgtEl>
                                      </p:cBhvr>
                                      <p:to x="100000" y="100000"/>
                                    </p:animScale>
                                    <p:animScale>
                                      <p:cBhvr>
                                        <p:cTn id="18" dur="26">
                                          <p:stCondLst>
                                            <p:cond delay="1642"/>
                                          </p:stCondLst>
                                        </p:cTn>
                                        <p:tgtEl>
                                          <p:spTgt spid="4"/>
                                        </p:tgtEl>
                                      </p:cBhvr>
                                      <p:to x="100000" y="90000"/>
                                    </p:animScale>
                                    <p:animScale>
                                      <p:cBhvr>
                                        <p:cTn id="19" dur="166" decel="50000">
                                          <p:stCondLst>
                                            <p:cond delay="1668"/>
                                          </p:stCondLst>
                                        </p:cTn>
                                        <p:tgtEl>
                                          <p:spTgt spid="4"/>
                                        </p:tgtEl>
                                      </p:cBhvr>
                                      <p:to x="100000" y="100000"/>
                                    </p:animScale>
                                    <p:animScale>
                                      <p:cBhvr>
                                        <p:cTn id="20" dur="26">
                                          <p:stCondLst>
                                            <p:cond delay="1808"/>
                                          </p:stCondLst>
                                        </p:cTn>
                                        <p:tgtEl>
                                          <p:spTgt spid="4"/>
                                        </p:tgtEl>
                                      </p:cBhvr>
                                      <p:to x="100000" y="95000"/>
                                    </p:animScale>
                                    <p:animScale>
                                      <p:cBhvr>
                                        <p:cTn id="21" dur="166" decel="50000">
                                          <p:stCondLst>
                                            <p:cond delay="1834"/>
                                          </p:stCondLst>
                                        </p:cTn>
                                        <p:tgtEl>
                                          <p:spTgt spid="4"/>
                                        </p:tgtEl>
                                      </p:cBhvr>
                                      <p:to x="100000" y="100000"/>
                                    </p:animScale>
                                    <p:set>
                                      <p:cBhvr>
                                        <p:cTn id="22" dur="1" fill="hold">
                                          <p:stCondLst>
                                            <p:cond delay="1999"/>
                                          </p:stCondLst>
                                        </p:cTn>
                                        <p:tgtEl>
                                          <p:spTgt spid="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What does it take to be a scientist?</a:t>
            </a:r>
          </a:p>
        </p:txBody>
      </p:sp>
      <p:sp>
        <p:nvSpPr>
          <p:cNvPr id="5" name="Oval 4">
            <a:extLst>
              <a:ext uri="{FF2B5EF4-FFF2-40B4-BE49-F238E27FC236}">
                <a16:creationId xmlns:a16="http://schemas.microsoft.com/office/drawing/2014/main" id="{9CC20604-0F6A-4D9E-BA32-2C9600319170}"/>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175823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p:txBody>
      </p:sp>
      <p:sp>
        <p:nvSpPr>
          <p:cNvPr id="4" name="Oval 3">
            <a:extLst>
              <a:ext uri="{FF2B5EF4-FFF2-40B4-BE49-F238E27FC236}">
                <a16:creationId xmlns:a16="http://schemas.microsoft.com/office/drawing/2014/main" id="{4A4E2054-6F19-4E6E-8242-BD99983933D6}"/>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1533211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p:txBody>
      </p:sp>
      <p:sp>
        <p:nvSpPr>
          <p:cNvPr id="4" name="Oval 3">
            <a:extLst>
              <a:ext uri="{FF2B5EF4-FFF2-40B4-BE49-F238E27FC236}">
                <a16:creationId xmlns:a16="http://schemas.microsoft.com/office/drawing/2014/main" id="{D7586A60-651F-4A5B-857B-E70276A2C9D9}"/>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078373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a:p>
            <a:pPr lvl="1"/>
            <a:r>
              <a:rPr lang="en-GB" sz="1800" dirty="0"/>
              <a:t>Technicians</a:t>
            </a:r>
          </a:p>
        </p:txBody>
      </p:sp>
      <p:sp>
        <p:nvSpPr>
          <p:cNvPr id="4" name="Oval 3">
            <a:extLst>
              <a:ext uri="{FF2B5EF4-FFF2-40B4-BE49-F238E27FC236}">
                <a16:creationId xmlns:a16="http://schemas.microsoft.com/office/drawing/2014/main" id="{C74FEFF0-CE4B-4B32-8460-EC3E5A96AF8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731837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7725-09CA-4FE3-B196-44517BABB7FF}"/>
              </a:ext>
            </a:extLst>
          </p:cNvPr>
          <p:cNvSpPr>
            <a:spLocks noGrp="1"/>
          </p:cNvSpPr>
          <p:nvPr>
            <p:ph type="title"/>
          </p:nvPr>
        </p:nvSpPr>
        <p:spPr/>
        <p:txBody>
          <a:bodyPr/>
          <a:lstStyle/>
          <a:p>
            <a:r>
              <a:rPr lang="en-GB" dirty="0"/>
              <a:t>Recommended Reading</a:t>
            </a:r>
            <a:endParaRPr lang="en-DE" dirty="0"/>
          </a:p>
        </p:txBody>
      </p:sp>
      <p:sp>
        <p:nvSpPr>
          <p:cNvPr id="3" name="Content Placeholder 2">
            <a:extLst>
              <a:ext uri="{FF2B5EF4-FFF2-40B4-BE49-F238E27FC236}">
                <a16:creationId xmlns:a16="http://schemas.microsoft.com/office/drawing/2014/main" id="{F608DA8D-4BE5-4379-8073-924CDFC8FC7D}"/>
              </a:ext>
            </a:extLst>
          </p:cNvPr>
          <p:cNvSpPr>
            <a:spLocks noGrp="1"/>
          </p:cNvSpPr>
          <p:nvPr>
            <p:ph idx="1"/>
          </p:nvPr>
        </p:nvSpPr>
        <p:spPr/>
        <p:txBody>
          <a:bodyPr>
            <a:normAutofit/>
          </a:bodyPr>
          <a:lstStyle/>
          <a:p>
            <a:r>
              <a:rPr lang="en-GB" sz="2000" dirty="0"/>
              <a:t>Harry Potter and the Methods of Rationality by Eliezer </a:t>
            </a:r>
            <a:r>
              <a:rPr lang="en-GB" sz="2000" dirty="0" err="1"/>
              <a:t>Yudkowsky</a:t>
            </a:r>
            <a:endParaRPr lang="en-GB" sz="2000" dirty="0"/>
          </a:p>
          <a:p>
            <a:r>
              <a:rPr lang="en-GB" sz="2000" dirty="0"/>
              <a:t>Constructing Research Questions: Doing Interesting Research by Mats Alvesson &amp; J</a:t>
            </a:r>
            <a:r>
              <a:rPr lang="de-DE" sz="2000" dirty="0"/>
              <a:t>ö</a:t>
            </a:r>
            <a:r>
              <a:rPr lang="en-GB" sz="2000" dirty="0" err="1"/>
              <a:t>rgen</a:t>
            </a:r>
            <a:r>
              <a:rPr lang="en-GB" sz="2000" dirty="0"/>
              <a:t> Sandberg</a:t>
            </a:r>
          </a:p>
          <a:p>
            <a:r>
              <a:rPr lang="en-GB" sz="2000" dirty="0"/>
              <a:t>Mindset: The New Psychology of Success by Carol S. Dweck</a:t>
            </a:r>
          </a:p>
        </p:txBody>
      </p:sp>
    </p:spTree>
    <p:extLst>
      <p:ext uri="{BB962C8B-B14F-4D97-AF65-F5344CB8AC3E}">
        <p14:creationId xmlns:p14="http://schemas.microsoft.com/office/powerpoint/2010/main" val="25277914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a:p>
            <a:pPr lvl="1"/>
            <a:r>
              <a:rPr lang="en-GB" sz="1800" dirty="0"/>
              <a:t>Technicians</a:t>
            </a:r>
          </a:p>
          <a:p>
            <a:pPr lvl="1"/>
            <a:r>
              <a:rPr lang="en-GB" sz="1800" dirty="0"/>
              <a:t>Designers</a:t>
            </a:r>
          </a:p>
        </p:txBody>
      </p:sp>
      <p:sp>
        <p:nvSpPr>
          <p:cNvPr id="4" name="Oval 3">
            <a:extLst>
              <a:ext uri="{FF2B5EF4-FFF2-40B4-BE49-F238E27FC236}">
                <a16:creationId xmlns:a16="http://schemas.microsoft.com/office/drawing/2014/main" id="{CF9491C2-5954-452C-ADD0-3C0DE25A4E0F}"/>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835184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a:p>
            <a:pPr lvl="1"/>
            <a:r>
              <a:rPr lang="en-GB" sz="1800" dirty="0"/>
              <a:t>Technicians</a:t>
            </a:r>
          </a:p>
          <a:p>
            <a:pPr lvl="1"/>
            <a:r>
              <a:rPr lang="en-GB" sz="1800" dirty="0"/>
              <a:t>Designers</a:t>
            </a:r>
          </a:p>
          <a:p>
            <a:pPr lvl="1"/>
            <a:r>
              <a:rPr lang="en-GB" sz="1800" dirty="0"/>
              <a:t>Networkers</a:t>
            </a:r>
          </a:p>
        </p:txBody>
      </p:sp>
      <p:sp>
        <p:nvSpPr>
          <p:cNvPr id="4" name="Oval 3">
            <a:extLst>
              <a:ext uri="{FF2B5EF4-FFF2-40B4-BE49-F238E27FC236}">
                <a16:creationId xmlns:a16="http://schemas.microsoft.com/office/drawing/2014/main" id="{9C65320F-F335-4632-AEF8-ADBA1C8777F3}"/>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9393388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a:p>
            <a:pPr lvl="1"/>
            <a:r>
              <a:rPr lang="en-GB" sz="1800" dirty="0"/>
              <a:t>Technicians</a:t>
            </a:r>
          </a:p>
          <a:p>
            <a:pPr lvl="1"/>
            <a:r>
              <a:rPr lang="en-GB" sz="1800" dirty="0"/>
              <a:t>Designers</a:t>
            </a:r>
          </a:p>
          <a:p>
            <a:pPr lvl="1"/>
            <a:r>
              <a:rPr lang="en-GB" sz="1800" dirty="0"/>
              <a:t>Networkers</a:t>
            </a:r>
          </a:p>
          <a:p>
            <a:pPr lvl="1"/>
            <a:r>
              <a:rPr lang="en-GB" sz="1800" dirty="0"/>
              <a:t>Writers</a:t>
            </a:r>
          </a:p>
        </p:txBody>
      </p:sp>
      <p:sp>
        <p:nvSpPr>
          <p:cNvPr id="4" name="Oval 3">
            <a:extLst>
              <a:ext uri="{FF2B5EF4-FFF2-40B4-BE49-F238E27FC236}">
                <a16:creationId xmlns:a16="http://schemas.microsoft.com/office/drawing/2014/main" id="{483D6850-CED1-422C-8BEE-3CD111625248}"/>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20026875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Thinking like a Scientist</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Scientists are:</a:t>
            </a:r>
          </a:p>
          <a:p>
            <a:pPr lvl="1"/>
            <a:r>
              <a:rPr lang="en-GB" sz="1800" dirty="0"/>
              <a:t>Dreamers</a:t>
            </a:r>
          </a:p>
          <a:p>
            <a:pPr lvl="1"/>
            <a:r>
              <a:rPr lang="en-GB" sz="1800" dirty="0"/>
              <a:t>Planners</a:t>
            </a:r>
          </a:p>
          <a:p>
            <a:pPr lvl="1"/>
            <a:r>
              <a:rPr lang="en-GB" sz="1800" dirty="0"/>
              <a:t>Technicians</a:t>
            </a:r>
          </a:p>
          <a:p>
            <a:pPr lvl="1"/>
            <a:r>
              <a:rPr lang="en-GB" sz="1800" dirty="0"/>
              <a:t>Designers</a:t>
            </a:r>
          </a:p>
          <a:p>
            <a:pPr lvl="1"/>
            <a:r>
              <a:rPr lang="en-GB" sz="1800" dirty="0"/>
              <a:t>Networkers</a:t>
            </a:r>
          </a:p>
          <a:p>
            <a:pPr lvl="1"/>
            <a:r>
              <a:rPr lang="en-GB" sz="1800" dirty="0"/>
              <a:t>Writers</a:t>
            </a:r>
          </a:p>
          <a:p>
            <a:pPr lvl="1"/>
            <a:r>
              <a:rPr lang="en-GB" sz="1800" dirty="0"/>
              <a:t>Presenters</a:t>
            </a:r>
          </a:p>
        </p:txBody>
      </p:sp>
      <p:sp>
        <p:nvSpPr>
          <p:cNvPr id="4" name="Oval 3">
            <a:extLst>
              <a:ext uri="{FF2B5EF4-FFF2-40B4-BE49-F238E27FC236}">
                <a16:creationId xmlns:a16="http://schemas.microsoft.com/office/drawing/2014/main" id="{39CD62CD-1ACE-4CF2-9FC8-38EFEF13F3D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2871859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In-class exercise</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dirty="0"/>
              <a:t>Exercise: What kind of scientist are you?</a:t>
            </a:r>
          </a:p>
          <a:p>
            <a:r>
              <a:rPr lang="en-GB" sz="2000" dirty="0"/>
              <a:t>You can find the document under:</a:t>
            </a:r>
          </a:p>
          <a:p>
            <a:r>
              <a:rPr lang="en-GB" sz="2000" dirty="0"/>
              <a:t>BONUS MATERIAL: EXERCISES AND HOMEWORK</a:t>
            </a:r>
          </a:p>
          <a:p>
            <a:pPr lvl="1"/>
            <a:r>
              <a:rPr lang="en-GB" sz="1800" dirty="0"/>
              <a:t>What kind of scientist are you?</a:t>
            </a:r>
          </a:p>
        </p:txBody>
      </p:sp>
    </p:spTree>
    <p:extLst>
      <p:ext uri="{BB962C8B-B14F-4D97-AF65-F5344CB8AC3E}">
        <p14:creationId xmlns:p14="http://schemas.microsoft.com/office/powerpoint/2010/main" val="13188064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Research Questions</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b="1" dirty="0"/>
              <a:t>Congratulations! You are now co-authors on a research project!</a:t>
            </a:r>
          </a:p>
        </p:txBody>
      </p:sp>
      <p:sp>
        <p:nvSpPr>
          <p:cNvPr id="4" name="Oval 3">
            <a:extLst>
              <a:ext uri="{FF2B5EF4-FFF2-40B4-BE49-F238E27FC236}">
                <a16:creationId xmlns:a16="http://schemas.microsoft.com/office/drawing/2014/main" id="{45F97975-82EB-4047-B3E4-136BE07A403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52398189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Research Questions</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b="1" dirty="0"/>
              <a:t>Congratulations! You are now co-authors on a research project!</a:t>
            </a:r>
          </a:p>
          <a:p>
            <a:r>
              <a:rPr lang="en-GB" sz="2000" dirty="0"/>
              <a:t>…What is your big idea?</a:t>
            </a:r>
          </a:p>
        </p:txBody>
      </p:sp>
      <p:sp>
        <p:nvSpPr>
          <p:cNvPr id="4" name="Oval 3">
            <a:extLst>
              <a:ext uri="{FF2B5EF4-FFF2-40B4-BE49-F238E27FC236}">
                <a16:creationId xmlns:a16="http://schemas.microsoft.com/office/drawing/2014/main" id="{45F97975-82EB-4047-B3E4-136BE07A403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303375528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30D38-F64A-458B-A4A5-12AB0A896C22}"/>
              </a:ext>
            </a:extLst>
          </p:cNvPr>
          <p:cNvSpPr>
            <a:spLocks noGrp="1"/>
          </p:cNvSpPr>
          <p:nvPr>
            <p:ph type="title"/>
          </p:nvPr>
        </p:nvSpPr>
        <p:spPr/>
        <p:txBody>
          <a:bodyPr/>
          <a:lstStyle/>
          <a:p>
            <a:r>
              <a:rPr lang="en-GB" dirty="0"/>
              <a:t>Lecture: Research Questions</a:t>
            </a:r>
            <a:endParaRPr lang="en-DE" dirty="0"/>
          </a:p>
        </p:txBody>
      </p:sp>
      <p:sp>
        <p:nvSpPr>
          <p:cNvPr id="3" name="Content Placeholder 2">
            <a:extLst>
              <a:ext uri="{FF2B5EF4-FFF2-40B4-BE49-F238E27FC236}">
                <a16:creationId xmlns:a16="http://schemas.microsoft.com/office/drawing/2014/main" id="{782BE080-0241-4C50-8F49-D79C7090F247}"/>
              </a:ext>
            </a:extLst>
          </p:cNvPr>
          <p:cNvSpPr>
            <a:spLocks noGrp="1"/>
          </p:cNvSpPr>
          <p:nvPr>
            <p:ph idx="1"/>
          </p:nvPr>
        </p:nvSpPr>
        <p:spPr/>
        <p:txBody>
          <a:bodyPr>
            <a:normAutofit/>
          </a:bodyPr>
          <a:lstStyle/>
          <a:p>
            <a:r>
              <a:rPr lang="en-GB" sz="2000" b="1" dirty="0"/>
              <a:t>Congratulations! You are now co-authors on a research project!</a:t>
            </a:r>
          </a:p>
          <a:p>
            <a:r>
              <a:rPr lang="en-GB" sz="2000" dirty="0"/>
              <a:t>…What is your big idea?</a:t>
            </a:r>
          </a:p>
          <a:p>
            <a:endParaRPr lang="en-GB" sz="2000" dirty="0"/>
          </a:p>
          <a:p>
            <a:r>
              <a:rPr lang="en-GB" sz="2000" dirty="0"/>
              <a:t>Research questions – NOT yes/no</a:t>
            </a:r>
          </a:p>
          <a:p>
            <a:pPr lvl="1"/>
            <a:r>
              <a:rPr lang="en-GB" sz="1800" dirty="0"/>
              <a:t>How?</a:t>
            </a:r>
            <a:endParaRPr lang="en-GB" sz="1700" dirty="0"/>
          </a:p>
          <a:p>
            <a:pPr lvl="1"/>
            <a:r>
              <a:rPr lang="en-GB" sz="1700" dirty="0"/>
              <a:t>Why?</a:t>
            </a:r>
          </a:p>
          <a:p>
            <a:pPr lvl="1"/>
            <a:r>
              <a:rPr lang="en-GB" sz="1700" dirty="0"/>
              <a:t>What?</a:t>
            </a:r>
          </a:p>
          <a:p>
            <a:pPr lvl="1"/>
            <a:endParaRPr lang="en-GB" sz="1700" dirty="0"/>
          </a:p>
          <a:p>
            <a:r>
              <a:rPr lang="en-GB" sz="1900" dirty="0"/>
              <a:t>Brainstorm some potential research questions</a:t>
            </a:r>
          </a:p>
        </p:txBody>
      </p:sp>
      <p:sp>
        <p:nvSpPr>
          <p:cNvPr id="4" name="Oval 3">
            <a:extLst>
              <a:ext uri="{FF2B5EF4-FFF2-40B4-BE49-F238E27FC236}">
                <a16:creationId xmlns:a16="http://schemas.microsoft.com/office/drawing/2014/main" id="{45F97975-82EB-4047-B3E4-136BE07A4031}"/>
              </a:ext>
            </a:extLst>
          </p:cNvPr>
          <p:cNvSpPr/>
          <p:nvPr/>
        </p:nvSpPr>
        <p:spPr>
          <a:xfrm>
            <a:off x="9815028" y="642594"/>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Tree>
    <p:extLst>
      <p:ext uri="{BB962C8B-B14F-4D97-AF65-F5344CB8AC3E}">
        <p14:creationId xmlns:p14="http://schemas.microsoft.com/office/powerpoint/2010/main" val="24588903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379761-EB2C-4BE1-9631-A5D4D777832B}"/>
              </a:ext>
            </a:extLst>
          </p:cNvPr>
          <p:cNvSpPr>
            <a:spLocks noGrp="1"/>
          </p:cNvSpPr>
          <p:nvPr>
            <p:ph type="title"/>
          </p:nvPr>
        </p:nvSpPr>
        <p:spPr/>
        <p:txBody>
          <a:bodyPr/>
          <a:lstStyle/>
          <a:p>
            <a:r>
              <a:rPr lang="en-GB" dirty="0"/>
              <a:t>For next session...</a:t>
            </a:r>
            <a:endParaRPr lang="en-DE" dirty="0"/>
          </a:p>
        </p:txBody>
      </p:sp>
      <p:sp>
        <p:nvSpPr>
          <p:cNvPr id="3" name="Content Placeholder 2">
            <a:extLst>
              <a:ext uri="{FF2B5EF4-FFF2-40B4-BE49-F238E27FC236}">
                <a16:creationId xmlns:a16="http://schemas.microsoft.com/office/drawing/2014/main" id="{8D12753E-484E-446D-8808-4C4415859286}"/>
              </a:ext>
            </a:extLst>
          </p:cNvPr>
          <p:cNvSpPr>
            <a:spLocks noGrp="1"/>
          </p:cNvSpPr>
          <p:nvPr>
            <p:ph idx="1"/>
          </p:nvPr>
        </p:nvSpPr>
        <p:spPr/>
        <p:txBody>
          <a:bodyPr>
            <a:normAutofit/>
          </a:bodyPr>
          <a:lstStyle/>
          <a:p>
            <a:r>
              <a:rPr lang="en-GB" sz="2000" b="1" dirty="0"/>
              <a:t>In your groups</a:t>
            </a:r>
            <a:r>
              <a:rPr lang="en-GB" sz="2000" dirty="0"/>
              <a:t>: Come up with 3-4 potential topics with questions for your Research Plan / Group Presentation</a:t>
            </a:r>
          </a:p>
          <a:p>
            <a:r>
              <a:rPr lang="en-GB" sz="2000" dirty="0"/>
              <a:t>Worksheet can be found under:</a:t>
            </a:r>
          </a:p>
          <a:p>
            <a:r>
              <a:rPr lang="en-GB" sz="2000" dirty="0"/>
              <a:t>BONUS MATERIAL: EXERCISES AND HOMEWORK</a:t>
            </a:r>
          </a:p>
          <a:p>
            <a:pPr lvl="1"/>
            <a:r>
              <a:rPr lang="en-GB" sz="1800" dirty="0">
                <a:sym typeface="Wingdings" panose="05000000000000000000" pitchFamily="2" charset="2"/>
              </a:rPr>
              <a:t>Research questions</a:t>
            </a:r>
          </a:p>
        </p:txBody>
      </p:sp>
    </p:spTree>
    <p:extLst>
      <p:ext uri="{BB962C8B-B14F-4D97-AF65-F5344CB8AC3E}">
        <p14:creationId xmlns:p14="http://schemas.microsoft.com/office/powerpoint/2010/main" val="965805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D7725-09CA-4FE3-B196-44517BABB7FF}"/>
              </a:ext>
            </a:extLst>
          </p:cNvPr>
          <p:cNvSpPr>
            <a:spLocks noGrp="1"/>
          </p:cNvSpPr>
          <p:nvPr>
            <p:ph type="title"/>
          </p:nvPr>
        </p:nvSpPr>
        <p:spPr/>
        <p:txBody>
          <a:bodyPr/>
          <a:lstStyle/>
          <a:p>
            <a:r>
              <a:rPr lang="en-GB" dirty="0"/>
              <a:t>Recommended Reading</a:t>
            </a:r>
            <a:endParaRPr lang="en-DE" dirty="0"/>
          </a:p>
        </p:txBody>
      </p:sp>
      <p:sp>
        <p:nvSpPr>
          <p:cNvPr id="3" name="Content Placeholder 2">
            <a:extLst>
              <a:ext uri="{FF2B5EF4-FFF2-40B4-BE49-F238E27FC236}">
                <a16:creationId xmlns:a16="http://schemas.microsoft.com/office/drawing/2014/main" id="{F608DA8D-4BE5-4379-8073-924CDFC8FC7D}"/>
              </a:ext>
            </a:extLst>
          </p:cNvPr>
          <p:cNvSpPr>
            <a:spLocks noGrp="1"/>
          </p:cNvSpPr>
          <p:nvPr>
            <p:ph idx="1"/>
          </p:nvPr>
        </p:nvSpPr>
        <p:spPr/>
        <p:txBody>
          <a:bodyPr>
            <a:normAutofit/>
          </a:bodyPr>
          <a:lstStyle/>
          <a:p>
            <a:r>
              <a:rPr lang="en-GB" sz="2000" dirty="0"/>
              <a:t>Harry Potter and the Methods of Rationality by Eliezer </a:t>
            </a:r>
            <a:r>
              <a:rPr lang="en-GB" sz="2000" dirty="0" err="1"/>
              <a:t>Yudkowsky</a:t>
            </a:r>
            <a:endParaRPr lang="en-GB" sz="2000" dirty="0"/>
          </a:p>
          <a:p>
            <a:r>
              <a:rPr lang="en-GB" sz="2000" dirty="0"/>
              <a:t>Constructing Research Questions: Doing Interesting Research by Mats Alvesson &amp; J</a:t>
            </a:r>
            <a:r>
              <a:rPr lang="de-DE" sz="2000" dirty="0"/>
              <a:t>ö</a:t>
            </a:r>
            <a:r>
              <a:rPr lang="en-GB" sz="2000" dirty="0" err="1"/>
              <a:t>rgen</a:t>
            </a:r>
            <a:r>
              <a:rPr lang="en-GB" sz="2000" dirty="0"/>
              <a:t> Sandberg</a:t>
            </a:r>
          </a:p>
          <a:p>
            <a:r>
              <a:rPr lang="en-GB" sz="2000" dirty="0"/>
              <a:t>Mindset: The New Psychology of Success by Carol S. Dweck</a:t>
            </a:r>
          </a:p>
          <a:p>
            <a:r>
              <a:rPr lang="en-GB" sz="2000" dirty="0"/>
              <a:t>How to Lie with Statistics by Darrell Huff</a:t>
            </a:r>
            <a:endParaRPr lang="en-DE" sz="2000" dirty="0"/>
          </a:p>
        </p:txBody>
      </p:sp>
    </p:spTree>
    <p:extLst>
      <p:ext uri="{BB962C8B-B14F-4D97-AF65-F5344CB8AC3E}">
        <p14:creationId xmlns:p14="http://schemas.microsoft.com/office/powerpoint/2010/main" val="26918841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919D0-F177-4BBA-9A0B-DBA69E2ED764}"/>
              </a:ext>
            </a:extLst>
          </p:cNvPr>
          <p:cNvSpPr>
            <a:spLocks noGrp="1"/>
          </p:cNvSpPr>
          <p:nvPr>
            <p:ph type="title"/>
          </p:nvPr>
        </p:nvSpPr>
        <p:spPr>
          <a:xfrm>
            <a:off x="1066800" y="642594"/>
            <a:ext cx="10058400" cy="1371600"/>
          </a:xfrm>
        </p:spPr>
        <p:txBody>
          <a:bodyPr>
            <a:normAutofit/>
          </a:bodyPr>
          <a:lstStyle/>
          <a:p>
            <a:pPr algn="ctr"/>
            <a:r>
              <a:rPr lang="en-US" dirty="0"/>
              <a:t>Session Structure</a:t>
            </a:r>
          </a:p>
        </p:txBody>
      </p:sp>
      <p:grpSp>
        <p:nvGrpSpPr>
          <p:cNvPr id="3" name="Group 2" descr="SmartArt graphic">
            <a:extLst>
              <a:ext uri="{FF2B5EF4-FFF2-40B4-BE49-F238E27FC236}">
                <a16:creationId xmlns:a16="http://schemas.microsoft.com/office/drawing/2014/main" id="{4DF9E5DB-FC94-47CC-B540-09C76E9CA5E4}"/>
              </a:ext>
            </a:extLst>
          </p:cNvPr>
          <p:cNvGrpSpPr/>
          <p:nvPr/>
        </p:nvGrpSpPr>
        <p:grpSpPr>
          <a:xfrm>
            <a:off x="1683750" y="2620368"/>
            <a:ext cx="8824500" cy="1818562"/>
            <a:chOff x="1683749" y="2620368"/>
            <a:chExt cx="8824500" cy="1818562"/>
          </a:xfrm>
        </p:grpSpPr>
        <p:sp>
          <p:nvSpPr>
            <p:cNvPr id="4" name="Oval 3">
              <a:extLst>
                <a:ext uri="{FF2B5EF4-FFF2-40B4-BE49-F238E27FC236}">
                  <a16:creationId xmlns:a16="http://schemas.microsoft.com/office/drawing/2014/main" id="{E3978448-3754-4CC4-A9B7-7075FB593B05}"/>
                </a:ext>
              </a:extLst>
            </p:cNvPr>
            <p:cNvSpPr/>
            <p:nvPr/>
          </p:nvSpPr>
          <p:spPr>
            <a:xfrm>
              <a:off x="1683749" y="2620368"/>
              <a:ext cx="1818562" cy="1818562"/>
            </a:xfrm>
            <a:prstGeom prst="ellipse">
              <a:avLst/>
            </a:prstGeom>
          </p:spPr>
          <p:style>
            <a:lnRef idx="0">
              <a:schemeClr val="lt1">
                <a:alpha val="0"/>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p:style>
          <p:txBody>
            <a:bodyPr/>
            <a:lstStyle/>
            <a:p>
              <a:pPr algn="ctr"/>
              <a:endParaRPr lang="en-GB" b="1" dirty="0"/>
            </a:p>
            <a:p>
              <a:pPr algn="ctr"/>
              <a:r>
                <a:rPr lang="en-GB" b="1" dirty="0"/>
                <a:t>45 MIN</a:t>
              </a:r>
            </a:p>
            <a:p>
              <a:pPr algn="ctr"/>
              <a:r>
                <a:rPr lang="en-GB" b="1" dirty="0"/>
                <a:t>LECTURE</a:t>
              </a:r>
              <a:endParaRPr lang="en-DE" b="1" dirty="0"/>
            </a:p>
          </p:txBody>
        </p:sp>
        <p:sp>
          <p:nvSpPr>
            <p:cNvPr id="8" name="Oval 7">
              <a:extLst>
                <a:ext uri="{FF2B5EF4-FFF2-40B4-BE49-F238E27FC236}">
                  <a16:creationId xmlns:a16="http://schemas.microsoft.com/office/drawing/2014/main" id="{88426A91-0B8D-4812-80E2-65ADBC355797}"/>
                </a:ext>
              </a:extLst>
            </p:cNvPr>
            <p:cNvSpPr/>
            <p:nvPr/>
          </p:nvSpPr>
          <p:spPr>
            <a:xfrm>
              <a:off x="5186718" y="2620368"/>
              <a:ext cx="1818562" cy="1818562"/>
            </a:xfrm>
            <a:prstGeom prst="ellipse">
              <a:avLst/>
            </a:prstGeom>
          </p:spPr>
          <p:style>
            <a:lnRef idx="0">
              <a:schemeClr val="lt1">
                <a:alpha val="0"/>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p:style>
          <p:txBody>
            <a:bodyPr/>
            <a:lstStyle/>
            <a:p>
              <a:endParaRPr lang="en-GB" b="1" dirty="0"/>
            </a:p>
            <a:p>
              <a:pPr algn="ctr"/>
              <a:r>
                <a:rPr lang="en-GB" b="1" dirty="0"/>
                <a:t>15 MIN</a:t>
              </a:r>
            </a:p>
            <a:p>
              <a:pPr algn="ctr"/>
              <a:r>
                <a:rPr lang="en-GB" b="1" dirty="0"/>
                <a:t>CREATIVE</a:t>
              </a:r>
            </a:p>
            <a:p>
              <a:pPr algn="ctr"/>
              <a:r>
                <a:rPr lang="en-GB" b="1" dirty="0"/>
                <a:t>EXERCISE</a:t>
              </a:r>
              <a:endParaRPr lang="en-DE" b="1" dirty="0"/>
            </a:p>
          </p:txBody>
        </p:sp>
        <p:sp>
          <p:nvSpPr>
            <p:cNvPr id="11" name="Oval 10">
              <a:extLst>
                <a:ext uri="{FF2B5EF4-FFF2-40B4-BE49-F238E27FC236}">
                  <a16:creationId xmlns:a16="http://schemas.microsoft.com/office/drawing/2014/main" id="{63DE03A9-6166-48F6-95FE-E5A957583F7E}"/>
                </a:ext>
              </a:extLst>
            </p:cNvPr>
            <p:cNvSpPr/>
            <p:nvPr/>
          </p:nvSpPr>
          <p:spPr>
            <a:xfrm>
              <a:off x="8689687" y="2620368"/>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grpSp>
    </p:spTree>
    <p:extLst>
      <p:ext uri="{BB962C8B-B14F-4D97-AF65-F5344CB8AC3E}">
        <p14:creationId xmlns:p14="http://schemas.microsoft.com/office/powerpoint/2010/main" val="183243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5" name="Picture 14" descr="Icon&#10;&#10;Description automatically generated with medium confidence">
            <a:extLst>
              <a:ext uri="{FF2B5EF4-FFF2-40B4-BE49-F238E27FC236}">
                <a16:creationId xmlns:a16="http://schemas.microsoft.com/office/drawing/2014/main" id="{B7802FE6-633A-4104-A1B4-42607D135ADD}"/>
              </a:ext>
            </a:extLst>
          </p:cNvPr>
          <p:cNvPicPr>
            <a:picLocks noChangeAspect="1"/>
          </p:cNvPicPr>
          <p:nvPr/>
        </p:nvPicPr>
        <p:blipFill>
          <a:blip r:embed="rId2"/>
          <a:stretch>
            <a:fillRect/>
          </a:stretch>
        </p:blipFill>
        <p:spPr>
          <a:xfrm>
            <a:off x="688540" y="1646697"/>
            <a:ext cx="2592000" cy="818661"/>
          </a:xfrm>
          <a:prstGeom prst="rect">
            <a:avLst/>
          </a:prstGeom>
        </p:spPr>
      </p:pic>
      <p:pic>
        <p:nvPicPr>
          <p:cNvPr id="16" name="Picture 15" descr="Icon&#10;&#10;Description automatically generated with medium confidence">
            <a:extLst>
              <a:ext uri="{FF2B5EF4-FFF2-40B4-BE49-F238E27FC236}">
                <a16:creationId xmlns:a16="http://schemas.microsoft.com/office/drawing/2014/main" id="{A84A749B-1494-4764-A7E6-7F50F42D4DEC}"/>
              </a:ext>
            </a:extLst>
          </p:cNvPr>
          <p:cNvPicPr>
            <a:picLocks noChangeAspect="1"/>
          </p:cNvPicPr>
          <p:nvPr/>
        </p:nvPicPr>
        <p:blipFill>
          <a:blip r:embed="rId2"/>
          <a:stretch>
            <a:fillRect/>
          </a:stretch>
        </p:blipFill>
        <p:spPr>
          <a:xfrm>
            <a:off x="688540" y="2587110"/>
            <a:ext cx="2592000" cy="818661"/>
          </a:xfrm>
          <a:prstGeom prst="rect">
            <a:avLst/>
          </a:prstGeom>
        </p:spPr>
      </p:pic>
      <p:pic>
        <p:nvPicPr>
          <p:cNvPr id="17" name="Picture 16" descr="Icon&#10;&#10;Description automatically generated with medium confidence">
            <a:extLst>
              <a:ext uri="{FF2B5EF4-FFF2-40B4-BE49-F238E27FC236}">
                <a16:creationId xmlns:a16="http://schemas.microsoft.com/office/drawing/2014/main" id="{7EE3792F-4A3A-43F5-B194-062A424B89B2}"/>
              </a:ext>
            </a:extLst>
          </p:cNvPr>
          <p:cNvPicPr>
            <a:picLocks noChangeAspect="1"/>
          </p:cNvPicPr>
          <p:nvPr/>
        </p:nvPicPr>
        <p:blipFill>
          <a:blip r:embed="rId2"/>
          <a:stretch>
            <a:fillRect/>
          </a:stretch>
        </p:blipFill>
        <p:spPr>
          <a:xfrm>
            <a:off x="688540" y="3527523"/>
            <a:ext cx="2592000" cy="818661"/>
          </a:xfrm>
          <a:prstGeom prst="rect">
            <a:avLst/>
          </a:prstGeom>
        </p:spPr>
      </p:pic>
      <p:pic>
        <p:nvPicPr>
          <p:cNvPr id="18" name="Picture 17" descr="Icon&#10;&#10;Description automatically generated with medium confidence">
            <a:extLst>
              <a:ext uri="{FF2B5EF4-FFF2-40B4-BE49-F238E27FC236}">
                <a16:creationId xmlns:a16="http://schemas.microsoft.com/office/drawing/2014/main" id="{659B9451-3209-4C8C-894B-821AD1A11909}"/>
              </a:ext>
            </a:extLst>
          </p:cNvPr>
          <p:cNvPicPr>
            <a:picLocks noChangeAspect="1"/>
          </p:cNvPicPr>
          <p:nvPr/>
        </p:nvPicPr>
        <p:blipFill>
          <a:blip r:embed="rId2"/>
          <a:stretch>
            <a:fillRect/>
          </a:stretch>
        </p:blipFill>
        <p:spPr>
          <a:xfrm>
            <a:off x="688540" y="4467936"/>
            <a:ext cx="2592000" cy="818661"/>
          </a:xfrm>
          <a:prstGeom prst="rect">
            <a:avLst/>
          </a:prstGeom>
        </p:spPr>
      </p:pic>
      <p:sp>
        <p:nvSpPr>
          <p:cNvPr id="24" name="TextBox 23">
            <a:extLst>
              <a:ext uri="{FF2B5EF4-FFF2-40B4-BE49-F238E27FC236}">
                <a16:creationId xmlns:a16="http://schemas.microsoft.com/office/drawing/2014/main" id="{37B0CB73-3910-4E3A-8759-A67865FC4A53}"/>
              </a:ext>
            </a:extLst>
          </p:cNvPr>
          <p:cNvSpPr txBox="1"/>
          <p:nvPr/>
        </p:nvSpPr>
        <p:spPr>
          <a:xfrm>
            <a:off x="3554233" y="930948"/>
            <a:ext cx="7518405" cy="369332"/>
          </a:xfrm>
          <a:prstGeom prst="rect">
            <a:avLst/>
          </a:prstGeom>
          <a:noFill/>
        </p:spPr>
        <p:txBody>
          <a:bodyPr wrap="none" rtlCol="0">
            <a:spAutoFit/>
          </a:bodyPr>
          <a:lstStyle/>
          <a:p>
            <a:r>
              <a:rPr lang="en-GB" b="1" dirty="0"/>
              <a:t>SESSION 1 – WEEK 1 – ORIENTATION AND THINKING LIKE A SCIENTIST</a:t>
            </a:r>
            <a:endParaRPr lang="en-DE" b="1" dirty="0"/>
          </a:p>
        </p:txBody>
      </p:sp>
      <p:sp>
        <p:nvSpPr>
          <p:cNvPr id="25" name="TextBox 24">
            <a:extLst>
              <a:ext uri="{FF2B5EF4-FFF2-40B4-BE49-F238E27FC236}">
                <a16:creationId xmlns:a16="http://schemas.microsoft.com/office/drawing/2014/main" id="{69545E8C-390B-4360-AA41-5B597E91C249}"/>
              </a:ext>
            </a:extLst>
          </p:cNvPr>
          <p:cNvSpPr txBox="1"/>
          <p:nvPr/>
        </p:nvSpPr>
        <p:spPr>
          <a:xfrm>
            <a:off x="3554232" y="1871361"/>
            <a:ext cx="7810151" cy="369332"/>
          </a:xfrm>
          <a:prstGeom prst="rect">
            <a:avLst/>
          </a:prstGeom>
          <a:noFill/>
        </p:spPr>
        <p:txBody>
          <a:bodyPr wrap="none" rtlCol="0">
            <a:spAutoFit/>
          </a:bodyPr>
          <a:lstStyle/>
          <a:p>
            <a:r>
              <a:rPr lang="en-GB" b="1" dirty="0"/>
              <a:t>SESSION 2 – WEEK 3 – RESEARCH QUESTIONS AND LITERATURE SEARCH</a:t>
            </a:r>
            <a:endParaRPr lang="en-DE" b="1" dirty="0"/>
          </a:p>
        </p:txBody>
      </p:sp>
      <p:sp>
        <p:nvSpPr>
          <p:cNvPr id="26" name="TextBox 25">
            <a:extLst>
              <a:ext uri="{FF2B5EF4-FFF2-40B4-BE49-F238E27FC236}">
                <a16:creationId xmlns:a16="http://schemas.microsoft.com/office/drawing/2014/main" id="{3D913A01-19DC-40F4-BFB7-0BE479112BFE}"/>
              </a:ext>
            </a:extLst>
          </p:cNvPr>
          <p:cNvSpPr txBox="1"/>
          <p:nvPr/>
        </p:nvSpPr>
        <p:spPr>
          <a:xfrm>
            <a:off x="3554231" y="2811774"/>
            <a:ext cx="6433171" cy="369332"/>
          </a:xfrm>
          <a:prstGeom prst="rect">
            <a:avLst/>
          </a:prstGeom>
          <a:noFill/>
        </p:spPr>
        <p:txBody>
          <a:bodyPr wrap="none" rtlCol="0">
            <a:spAutoFit/>
          </a:bodyPr>
          <a:lstStyle/>
          <a:p>
            <a:r>
              <a:rPr lang="en-GB" b="1" dirty="0"/>
              <a:t>SESSION 3 – WEEK 5 – ETHICS AND EXPERIMENTAL DESIGN</a:t>
            </a:r>
            <a:endParaRPr lang="en-DE" b="1" dirty="0"/>
          </a:p>
        </p:txBody>
      </p:sp>
      <p:sp>
        <p:nvSpPr>
          <p:cNvPr id="27" name="TextBox 26">
            <a:extLst>
              <a:ext uri="{FF2B5EF4-FFF2-40B4-BE49-F238E27FC236}">
                <a16:creationId xmlns:a16="http://schemas.microsoft.com/office/drawing/2014/main" id="{288AA5C6-0136-460C-A76F-4C4F67160850}"/>
              </a:ext>
            </a:extLst>
          </p:cNvPr>
          <p:cNvSpPr txBox="1"/>
          <p:nvPr/>
        </p:nvSpPr>
        <p:spPr>
          <a:xfrm>
            <a:off x="3554231" y="3752187"/>
            <a:ext cx="7864653" cy="369332"/>
          </a:xfrm>
          <a:prstGeom prst="rect">
            <a:avLst/>
          </a:prstGeom>
          <a:noFill/>
        </p:spPr>
        <p:txBody>
          <a:bodyPr wrap="none" rtlCol="0">
            <a:spAutoFit/>
          </a:bodyPr>
          <a:lstStyle/>
          <a:p>
            <a:r>
              <a:rPr lang="en-GB" b="1" dirty="0"/>
              <a:t>SESSION 4 – WEEK 7 – INTERPRETING RESULTS AND PROJECT PLANNING</a:t>
            </a:r>
            <a:endParaRPr lang="en-DE" b="1" dirty="0"/>
          </a:p>
        </p:txBody>
      </p:sp>
      <p:sp>
        <p:nvSpPr>
          <p:cNvPr id="28" name="TextBox 27">
            <a:extLst>
              <a:ext uri="{FF2B5EF4-FFF2-40B4-BE49-F238E27FC236}">
                <a16:creationId xmlns:a16="http://schemas.microsoft.com/office/drawing/2014/main" id="{7FFDBF2C-B3F1-4670-B781-1364D040FC17}"/>
              </a:ext>
            </a:extLst>
          </p:cNvPr>
          <p:cNvSpPr txBox="1"/>
          <p:nvPr/>
        </p:nvSpPr>
        <p:spPr>
          <a:xfrm>
            <a:off x="3526980" y="4692600"/>
            <a:ext cx="7277954" cy="369332"/>
          </a:xfrm>
          <a:prstGeom prst="rect">
            <a:avLst/>
          </a:prstGeom>
          <a:noFill/>
        </p:spPr>
        <p:txBody>
          <a:bodyPr wrap="none" rtlCol="0">
            <a:spAutoFit/>
          </a:bodyPr>
          <a:lstStyle/>
          <a:p>
            <a:r>
              <a:rPr lang="en-GB" b="1" dirty="0"/>
              <a:t>SESSION 5 – WEEK 9 – IMPACT AND SCIENCE COMMUNICATION</a:t>
            </a:r>
            <a:endParaRPr lang="en-DE" b="1" dirty="0"/>
          </a:p>
        </p:txBody>
      </p:sp>
      <p:sp>
        <p:nvSpPr>
          <p:cNvPr id="29" name="TextBox 28">
            <a:extLst>
              <a:ext uri="{FF2B5EF4-FFF2-40B4-BE49-F238E27FC236}">
                <a16:creationId xmlns:a16="http://schemas.microsoft.com/office/drawing/2014/main" id="{A169B66F-9861-4672-BDBC-1AE86816F34D}"/>
              </a:ext>
            </a:extLst>
          </p:cNvPr>
          <p:cNvSpPr txBox="1"/>
          <p:nvPr/>
        </p:nvSpPr>
        <p:spPr>
          <a:xfrm>
            <a:off x="3554231" y="5633014"/>
            <a:ext cx="7095212" cy="369332"/>
          </a:xfrm>
          <a:prstGeom prst="rect">
            <a:avLst/>
          </a:prstGeom>
          <a:noFill/>
        </p:spPr>
        <p:txBody>
          <a:bodyPr wrap="none" rtlCol="0">
            <a:spAutoFit/>
          </a:bodyPr>
          <a:lstStyle/>
          <a:p>
            <a:r>
              <a:rPr lang="en-GB" b="1" dirty="0"/>
              <a:t>SESSION 6 – WEEK 11 – GROUP PRESENTATIONS AND FEEDBACK</a:t>
            </a:r>
            <a:endParaRPr lang="en-DE" b="1" dirty="0"/>
          </a:p>
        </p:txBody>
      </p:sp>
    </p:spTree>
    <p:extLst>
      <p:ext uri="{BB962C8B-B14F-4D97-AF65-F5344CB8AC3E}">
        <p14:creationId xmlns:p14="http://schemas.microsoft.com/office/powerpoint/2010/main" val="32709905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A3E8F-C1D4-4698-8E4F-A7CCA7093CC6}"/>
              </a:ext>
            </a:extLst>
          </p:cNvPr>
          <p:cNvSpPr>
            <a:spLocks noGrp="1"/>
          </p:cNvSpPr>
          <p:nvPr>
            <p:ph type="title"/>
          </p:nvPr>
        </p:nvSpPr>
        <p:spPr/>
        <p:txBody>
          <a:bodyPr/>
          <a:lstStyle/>
          <a:p>
            <a:r>
              <a:rPr lang="en-GB" dirty="0"/>
              <a:t>Creative Exercise</a:t>
            </a:r>
            <a:endParaRPr lang="en-DE" dirty="0"/>
          </a:p>
        </p:txBody>
      </p:sp>
      <p:sp>
        <p:nvSpPr>
          <p:cNvPr id="3" name="Content Placeholder 2">
            <a:extLst>
              <a:ext uri="{FF2B5EF4-FFF2-40B4-BE49-F238E27FC236}">
                <a16:creationId xmlns:a16="http://schemas.microsoft.com/office/drawing/2014/main" id="{191DBF2C-0542-427C-8492-47176586B9E9}"/>
              </a:ext>
            </a:extLst>
          </p:cNvPr>
          <p:cNvSpPr>
            <a:spLocks noGrp="1"/>
          </p:cNvSpPr>
          <p:nvPr>
            <p:ph idx="1"/>
          </p:nvPr>
        </p:nvSpPr>
        <p:spPr/>
        <p:txBody>
          <a:bodyPr/>
          <a:lstStyle/>
          <a:p>
            <a:endParaRPr lang="en-DE"/>
          </a:p>
        </p:txBody>
      </p:sp>
      <p:sp>
        <p:nvSpPr>
          <p:cNvPr id="4" name="Oval 3">
            <a:extLst>
              <a:ext uri="{FF2B5EF4-FFF2-40B4-BE49-F238E27FC236}">
                <a16:creationId xmlns:a16="http://schemas.microsoft.com/office/drawing/2014/main" id="{CCF19B30-C63D-48AA-B573-62C97B482813}"/>
              </a:ext>
            </a:extLst>
          </p:cNvPr>
          <p:cNvSpPr/>
          <p:nvPr/>
        </p:nvSpPr>
        <p:spPr>
          <a:xfrm>
            <a:off x="9670228" y="642594"/>
            <a:ext cx="1818562" cy="1818562"/>
          </a:xfrm>
          <a:prstGeom prst="ellipse">
            <a:avLst/>
          </a:prstGeom>
        </p:spPr>
        <p:style>
          <a:lnRef idx="0">
            <a:schemeClr val="lt1">
              <a:alpha val="0"/>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p:style>
        <p:txBody>
          <a:bodyPr/>
          <a:lstStyle/>
          <a:p>
            <a:endParaRPr lang="en-GB" b="1" dirty="0"/>
          </a:p>
          <a:p>
            <a:pPr algn="ctr"/>
            <a:r>
              <a:rPr lang="en-GB" b="1" dirty="0"/>
              <a:t>15 MIN</a:t>
            </a:r>
          </a:p>
          <a:p>
            <a:pPr algn="ctr"/>
            <a:r>
              <a:rPr lang="en-GB" b="1" dirty="0"/>
              <a:t>CREATIVE</a:t>
            </a:r>
          </a:p>
          <a:p>
            <a:pPr algn="ctr"/>
            <a:r>
              <a:rPr lang="en-GB" b="1" dirty="0"/>
              <a:t>EXERCISE</a:t>
            </a:r>
            <a:endParaRPr lang="en-DE" b="1" dirty="0"/>
          </a:p>
        </p:txBody>
      </p:sp>
    </p:spTree>
    <p:extLst>
      <p:ext uri="{BB962C8B-B14F-4D97-AF65-F5344CB8AC3E}">
        <p14:creationId xmlns:p14="http://schemas.microsoft.com/office/powerpoint/2010/main" val="2367236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CD4F3-F416-4B9C-9864-DA62A73C8CF4}"/>
              </a:ext>
            </a:extLst>
          </p:cNvPr>
          <p:cNvSpPr>
            <a:spLocks noGrp="1"/>
          </p:cNvSpPr>
          <p:nvPr>
            <p:ph type="title"/>
          </p:nvPr>
        </p:nvSpPr>
        <p:spPr/>
        <p:txBody>
          <a:bodyPr/>
          <a:lstStyle/>
          <a:p>
            <a:r>
              <a:rPr lang="en-GB" dirty="0"/>
              <a:t>Journal Club</a:t>
            </a:r>
            <a:endParaRPr lang="en-DE" dirty="0"/>
          </a:p>
        </p:txBody>
      </p:sp>
      <p:sp>
        <p:nvSpPr>
          <p:cNvPr id="3" name="Content Placeholder 2">
            <a:extLst>
              <a:ext uri="{FF2B5EF4-FFF2-40B4-BE49-F238E27FC236}">
                <a16:creationId xmlns:a16="http://schemas.microsoft.com/office/drawing/2014/main" id="{E8264EC2-AEA5-4046-B9C0-DB421CCA0E56}"/>
              </a:ext>
            </a:extLst>
          </p:cNvPr>
          <p:cNvSpPr>
            <a:spLocks noGrp="1"/>
          </p:cNvSpPr>
          <p:nvPr>
            <p:ph idx="1"/>
          </p:nvPr>
        </p:nvSpPr>
        <p:spPr/>
        <p:txBody>
          <a:bodyPr>
            <a:normAutofit/>
          </a:bodyPr>
          <a:lstStyle/>
          <a:p>
            <a:r>
              <a:rPr lang="en-GB" sz="2000" dirty="0"/>
              <a:t>There will be a ~1hr journal club for the next 4 sessions</a:t>
            </a:r>
          </a:p>
          <a:p>
            <a:r>
              <a:rPr lang="en-GB" sz="2000" dirty="0"/>
              <a:t>Read the assigned article in-depth for the discussion session</a:t>
            </a:r>
          </a:p>
          <a:p>
            <a:r>
              <a:rPr lang="en-GB" sz="2000" dirty="0"/>
              <a:t>The article will pertain to the theme of that session’s lecture</a:t>
            </a:r>
            <a:endParaRPr lang="en-DE" sz="2000" dirty="0"/>
          </a:p>
        </p:txBody>
      </p:sp>
      <p:sp>
        <p:nvSpPr>
          <p:cNvPr id="4" name="Oval 3">
            <a:extLst>
              <a:ext uri="{FF2B5EF4-FFF2-40B4-BE49-F238E27FC236}">
                <a16:creationId xmlns:a16="http://schemas.microsoft.com/office/drawing/2014/main" id="{C2F0AB97-A7D0-4438-8411-A04DA2FE3423}"/>
              </a:ext>
            </a:extLst>
          </p:cNvPr>
          <p:cNvSpPr/>
          <p:nvPr/>
        </p:nvSpPr>
        <p:spPr>
          <a:xfrm>
            <a:off x="9800732" y="535929"/>
            <a:ext cx="1818562" cy="1818562"/>
          </a:xfrm>
          <a:prstGeom prst="ellipse">
            <a:avLst/>
          </a:prstGeom>
        </p:spPr>
        <p:style>
          <a:lnRef idx="0">
            <a:schemeClr val="lt1">
              <a:alpha val="0"/>
              <a:hueOff val="0"/>
              <a:satOff val="0"/>
              <a:lumOff val="0"/>
              <a:alphaOff val="0"/>
            </a:schemeClr>
          </a:lnRef>
          <a:fillRef idx="1">
            <a:schemeClr val="accent4">
              <a:hueOff val="0"/>
              <a:satOff val="0"/>
              <a:lumOff val="0"/>
              <a:alphaOff val="0"/>
            </a:schemeClr>
          </a:fillRef>
          <a:effectRef idx="0">
            <a:schemeClr val="accent4">
              <a:hueOff val="0"/>
              <a:satOff val="0"/>
              <a:lumOff val="0"/>
              <a:alphaOff val="0"/>
            </a:schemeClr>
          </a:effectRef>
          <a:fontRef idx="minor"/>
        </p:style>
        <p:txBody>
          <a:bodyPr/>
          <a:lstStyle/>
          <a:p>
            <a:pPr algn="ctr"/>
            <a:endParaRPr lang="en-GB" b="1" dirty="0"/>
          </a:p>
          <a:p>
            <a:pPr algn="ctr"/>
            <a:r>
              <a:rPr lang="en-GB" b="1" dirty="0"/>
              <a:t>60 MIN</a:t>
            </a:r>
          </a:p>
          <a:p>
            <a:pPr algn="ctr"/>
            <a:r>
              <a:rPr lang="en-GB" b="1" dirty="0"/>
              <a:t>JOURNAL</a:t>
            </a:r>
            <a:br>
              <a:rPr lang="en-GB" b="1" dirty="0"/>
            </a:br>
            <a:r>
              <a:rPr lang="en-GB" b="1" dirty="0"/>
              <a:t>CLUB</a:t>
            </a:r>
            <a:endParaRPr lang="en-DE" b="1" dirty="0"/>
          </a:p>
        </p:txBody>
      </p:sp>
    </p:spTree>
    <p:extLst>
      <p:ext uri="{BB962C8B-B14F-4D97-AF65-F5344CB8AC3E}">
        <p14:creationId xmlns:p14="http://schemas.microsoft.com/office/powerpoint/2010/main" val="76767123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FIVE">
      <a:dk1>
        <a:sysClr val="windowText" lastClr="000000"/>
      </a:dk1>
      <a:lt1>
        <a:sysClr val="window" lastClr="FFFFFF"/>
      </a:lt1>
      <a:dk2>
        <a:srgbClr val="505046"/>
      </a:dk2>
      <a:lt2>
        <a:srgbClr val="F5F6F4"/>
      </a:lt2>
      <a:accent1>
        <a:srgbClr val="57903F"/>
      </a:accent1>
      <a:accent2>
        <a:srgbClr val="F03F2B"/>
      </a:accent2>
      <a:accent3>
        <a:srgbClr val="3488A0"/>
      </a:accent3>
      <a:accent4>
        <a:srgbClr val="F8D22F"/>
      </a:accent4>
      <a:accent5>
        <a:srgbClr val="5CC6D6"/>
      </a:accent5>
      <a:accent6>
        <a:srgbClr val="B8D233"/>
      </a:accent6>
      <a:hlink>
        <a:srgbClr val="00B0F0"/>
      </a:hlink>
      <a:folHlink>
        <a:srgbClr val="B2B2B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riginal 5_01_Win32" id="{77344C68-A3F1-476B-8680-97D7F429B46B}" vid="{89780073-58E8-4DFF-BF29-BA99F805284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2D276E62-80A3-44DD-9BCC-97ED2B99B57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DB58277-F8DF-46FF-84EC-EF41B835E69F}">
  <ds:schemaRefs>
    <ds:schemaRef ds:uri="http://schemas.microsoft.com/sharepoint/v3/contenttype/forms"/>
  </ds:schemaRefs>
</ds:datastoreItem>
</file>

<file path=customXml/itemProps3.xml><?xml version="1.0" encoding="utf-8"?>
<ds:datastoreItem xmlns:ds="http://schemas.openxmlformats.org/officeDocument/2006/customXml" ds:itemID="{137651BA-F45C-4845-9AB3-E0A65B39F5E1}">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{D33E0945-59EB-4ACA-965B-EB5DD3D5BDAE}tf78438558_win32</Template>
  <TotalTime>0</TotalTime>
  <Words>3118</Words>
  <Application>Microsoft Office PowerPoint</Application>
  <PresentationFormat>Widescreen</PresentationFormat>
  <Paragraphs>410</Paragraphs>
  <Slides>48</Slides>
  <Notes>36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48</vt:i4>
      </vt:variant>
    </vt:vector>
  </HeadingPairs>
  <TitlesOfParts>
    <vt:vector size="53" baseType="lpstr">
      <vt:lpstr>Calibri</vt:lpstr>
      <vt:lpstr>Century Gothic</vt:lpstr>
      <vt:lpstr>Garamond</vt:lpstr>
      <vt:lpstr>Liberation Serif</vt:lpstr>
      <vt:lpstr>SavonVTI</vt:lpstr>
      <vt:lpstr>Advanced professional skills</vt:lpstr>
      <vt:lpstr>Recommended Reading</vt:lpstr>
      <vt:lpstr>Recommended Reading</vt:lpstr>
      <vt:lpstr>Recommended Reading</vt:lpstr>
      <vt:lpstr>Recommended Reading</vt:lpstr>
      <vt:lpstr>Session Structure</vt:lpstr>
      <vt:lpstr>PowerPoint Presentation</vt:lpstr>
      <vt:lpstr>Creative Exercise</vt:lpstr>
      <vt:lpstr>Journal Club</vt:lpstr>
      <vt:lpstr>Journal Club</vt:lpstr>
      <vt:lpstr>Journal Club</vt:lpstr>
      <vt:lpstr>Journal Club</vt:lpstr>
      <vt:lpstr>Journal Club</vt:lpstr>
      <vt:lpstr>Journal Club</vt:lpstr>
      <vt:lpstr>Journal Club</vt:lpstr>
      <vt:lpstr>Journal Club</vt:lpstr>
      <vt:lpstr>Journal Club</vt:lpstr>
      <vt:lpstr>Journal Club</vt:lpstr>
      <vt:lpstr>Journal Club</vt:lpstr>
      <vt:lpstr>Journal Club</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Lecture: Thinking like a Scientist</vt:lpstr>
      <vt:lpstr>In-class exercise</vt:lpstr>
      <vt:lpstr>Lecture: Research Questions</vt:lpstr>
      <vt:lpstr>Lecture: Research Questions</vt:lpstr>
      <vt:lpstr>Lecture: Research Questions</vt:lpstr>
      <vt:lpstr>For next session...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professional skills</dc:title>
  <dc:creator>Reshanne Reeder</dc:creator>
  <cp:lastModifiedBy>Reshanne Reeder</cp:lastModifiedBy>
  <cp:revision>70</cp:revision>
  <dcterms:created xsi:type="dcterms:W3CDTF">2021-09-20T14:05:02Z</dcterms:created>
  <dcterms:modified xsi:type="dcterms:W3CDTF">2022-02-23T11:34:50Z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